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29"/>
  </p:notesMasterIdLst>
  <p:sldIdLst>
    <p:sldId id="256" r:id="rId3"/>
    <p:sldId id="258" r:id="rId4"/>
    <p:sldId id="293" r:id="rId5"/>
    <p:sldId id="297" r:id="rId6"/>
    <p:sldId id="292" r:id="rId7"/>
    <p:sldId id="294" r:id="rId8"/>
    <p:sldId id="295" r:id="rId9"/>
    <p:sldId id="300" r:id="rId10"/>
    <p:sldId id="364" r:id="rId11"/>
    <p:sldId id="369" r:id="rId12"/>
    <p:sldId id="368" r:id="rId13"/>
    <p:sldId id="308" r:id="rId14"/>
    <p:sldId id="261" r:id="rId15"/>
    <p:sldId id="362" r:id="rId16"/>
    <p:sldId id="268" r:id="rId17"/>
    <p:sldId id="309" r:id="rId18"/>
    <p:sldId id="298" r:id="rId19"/>
    <p:sldId id="365" r:id="rId20"/>
    <p:sldId id="312" r:id="rId21"/>
    <p:sldId id="366" r:id="rId22"/>
    <p:sldId id="301" r:id="rId23"/>
    <p:sldId id="367" r:id="rId24"/>
    <p:sldId id="304" r:id="rId25"/>
    <p:sldId id="286" r:id="rId26"/>
    <p:sldId id="272" r:id="rId27"/>
    <p:sldId id="291" r:id="rId28"/>
  </p:sldIdLst>
  <p:sldSz cx="9144000" cy="5143500" type="screen16x9"/>
  <p:notesSz cx="6858000" cy="9144000"/>
  <p:embeddedFontLst>
    <p:embeddedFont>
      <p:font typeface="Aptos Narrow" panose="020B0004020202020204" pitchFamily="34" charset="0"/>
      <p:regular r:id="rId30"/>
      <p:bold r:id="rId31"/>
      <p:italic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DM Sans" pitchFamily="2" charset="0"/>
      <p:regular r:id="rId38"/>
      <p:bold r:id="rId39"/>
      <p:italic r:id="rId40"/>
      <p:boldItalic r:id="rId41"/>
    </p:embeddedFont>
    <p:embeddedFont>
      <p:font typeface="Figtree" panose="020B0604020202020204" charset="0"/>
      <p:regular r:id="rId42"/>
      <p:bold r:id="rId43"/>
      <p:italic r:id="rId44"/>
      <p:boldItalic r:id="rId45"/>
    </p:embeddedFont>
    <p:embeddedFont>
      <p:font typeface="Fira Sans Extra Condensed" panose="020B0503050000020004" pitchFamily="34" charset="0"/>
      <p:regular r:id="rId46"/>
      <p:bold r:id="rId47"/>
    </p:embeddedFont>
    <p:embeddedFont>
      <p:font typeface="Geologica" panose="020B0604020202020204" charset="0"/>
      <p:regular r:id="rId48"/>
      <p:bold r:id="rId49"/>
    </p:embeddedFont>
    <p:embeddedFont>
      <p:font typeface="Geologica SemiBold" panose="020B0604020202020204" charset="0"/>
      <p:regular r:id="rId50"/>
      <p:bold r:id="rId51"/>
    </p:embeddedFont>
    <p:embeddedFont>
      <p:font typeface="Nunito Light" pitchFamily="2" charset="0"/>
      <p:regular r:id="rId52"/>
      <p:italic r:id="rId53"/>
    </p:embeddedFont>
    <p:embeddedFont>
      <p:font typeface="Proxima Nova" panose="020B060402020202020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4D73"/>
    <a:srgbClr val="FCFAF9"/>
    <a:srgbClr val="8BCDFF"/>
    <a:srgbClr val="FF8585"/>
    <a:srgbClr val="4F4FFF"/>
    <a:srgbClr val="DFDA00"/>
    <a:srgbClr val="00A249"/>
    <a:srgbClr val="9E0000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45D02-CACE-4D34-8ECB-E34A9C3E4DA9}" v="45" dt="2023-10-27T12:55:23.264"/>
    <p1510:client id="{80B58248-D9C0-9EB5-633D-5ACE88674AC7}" v="18" dt="2023-11-23T17:24:15.750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font" Target="fonts/font27.fntdata"/><Relationship Id="rId8" Type="http://schemas.openxmlformats.org/officeDocument/2006/relationships/slide" Target="slides/slide6.xml"/><Relationship Id="rId51" Type="http://schemas.openxmlformats.org/officeDocument/2006/relationships/font" Target="fonts/font2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font" Target="fonts/font28.fntdata"/><Relationship Id="rId10" Type="http://schemas.openxmlformats.org/officeDocument/2006/relationships/slide" Target="slides/slide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9BE72A-B6B5-4D56-8A38-E8934BE206A1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087636BF-D6FE-42E0-9B74-5093C03ED587}">
      <dgm:prSet phldrT="[Texte]"/>
      <dgm:spPr/>
      <dgm:t>
        <a:bodyPr/>
        <a:lstStyle/>
        <a:p>
          <a:r>
            <a:rPr lang="fr-FR" b="1" dirty="0"/>
            <a:t>Arbres de décision</a:t>
          </a:r>
        </a:p>
      </dgm:t>
    </dgm:pt>
    <dgm:pt modelId="{2EE2CB8A-D3A4-4D2A-8BEE-0608154BF6B5}" type="parTrans" cxnId="{7FB02D6F-30CB-45BB-A09D-414E521DAFCA}">
      <dgm:prSet/>
      <dgm:spPr/>
      <dgm:t>
        <a:bodyPr/>
        <a:lstStyle/>
        <a:p>
          <a:endParaRPr lang="fr-FR"/>
        </a:p>
      </dgm:t>
    </dgm:pt>
    <dgm:pt modelId="{322D799D-61B7-4811-9399-D0A6ACC451B3}" type="sibTrans" cxnId="{7FB02D6F-30CB-45BB-A09D-414E521DAFCA}">
      <dgm:prSet/>
      <dgm:spPr/>
      <dgm:t>
        <a:bodyPr/>
        <a:lstStyle/>
        <a:p>
          <a:endParaRPr lang="fr-FR"/>
        </a:p>
      </dgm:t>
    </dgm:pt>
    <dgm:pt modelId="{C21F1B6D-95D1-4776-8046-B3AE6ED800B8}">
      <dgm:prSet phldrT="[Texte]"/>
      <dgm:spPr/>
      <dgm:t>
        <a:bodyPr/>
        <a:lstStyle/>
        <a:p>
          <a:r>
            <a:rPr lang="fr-FR" b="1" dirty="0"/>
            <a:t>Bagging</a:t>
          </a:r>
        </a:p>
      </dgm:t>
    </dgm:pt>
    <dgm:pt modelId="{3C5F1234-D4BD-4CAD-ADDE-31D7DEC399F4}" type="parTrans" cxnId="{90B684A5-D025-4FB1-BAD8-978B633D91BA}">
      <dgm:prSet/>
      <dgm:spPr/>
      <dgm:t>
        <a:bodyPr/>
        <a:lstStyle/>
        <a:p>
          <a:endParaRPr lang="fr-FR"/>
        </a:p>
      </dgm:t>
    </dgm:pt>
    <dgm:pt modelId="{64422D04-B548-4350-8B30-EC005BF98F65}" type="sibTrans" cxnId="{90B684A5-D025-4FB1-BAD8-978B633D91BA}">
      <dgm:prSet/>
      <dgm:spPr/>
      <dgm:t>
        <a:bodyPr/>
        <a:lstStyle/>
        <a:p>
          <a:endParaRPr lang="fr-FR"/>
        </a:p>
      </dgm:t>
    </dgm:pt>
    <dgm:pt modelId="{75DE8C92-F036-44DA-98FC-971B187E301E}">
      <dgm:prSet phldrT="[Texte]"/>
      <dgm:spPr/>
      <dgm:t>
        <a:bodyPr/>
        <a:lstStyle/>
        <a:p>
          <a:r>
            <a:rPr lang="fr-FR" b="1" dirty="0"/>
            <a:t>Prédiction sur le choix majoritaire des arbres</a:t>
          </a:r>
        </a:p>
      </dgm:t>
    </dgm:pt>
    <dgm:pt modelId="{97E1FB13-1B37-4E78-9ACB-182A0CFAA53D}" type="parTrans" cxnId="{0DCC20FA-5EBF-470C-84E2-7FD42997677A}">
      <dgm:prSet/>
      <dgm:spPr/>
      <dgm:t>
        <a:bodyPr/>
        <a:lstStyle/>
        <a:p>
          <a:endParaRPr lang="fr-FR"/>
        </a:p>
      </dgm:t>
    </dgm:pt>
    <dgm:pt modelId="{9AD831CA-56B5-413F-B50D-5A1432F10080}" type="sibTrans" cxnId="{0DCC20FA-5EBF-470C-84E2-7FD42997677A}">
      <dgm:prSet/>
      <dgm:spPr/>
      <dgm:t>
        <a:bodyPr/>
        <a:lstStyle/>
        <a:p>
          <a:endParaRPr lang="fr-FR"/>
        </a:p>
      </dgm:t>
    </dgm:pt>
    <dgm:pt modelId="{50784A4D-2F70-46B5-B1BA-96800BCCD8CE}" type="pres">
      <dgm:prSet presAssocID="{3C9BE72A-B6B5-4D56-8A38-E8934BE206A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79A1DD6D-0009-40BC-82DD-7958F8C34FAD}" type="pres">
      <dgm:prSet presAssocID="{087636BF-D6FE-42E0-9B74-5093C03ED587}" presName="gear1" presStyleLbl="node1" presStyleIdx="0" presStyleCnt="3">
        <dgm:presLayoutVars>
          <dgm:chMax val="1"/>
          <dgm:bulletEnabled val="1"/>
        </dgm:presLayoutVars>
      </dgm:prSet>
      <dgm:spPr/>
    </dgm:pt>
    <dgm:pt modelId="{9D2AA882-71EF-4343-B5A3-39D99DCA4DBE}" type="pres">
      <dgm:prSet presAssocID="{087636BF-D6FE-42E0-9B74-5093C03ED587}" presName="gear1srcNode" presStyleLbl="node1" presStyleIdx="0" presStyleCnt="3"/>
      <dgm:spPr/>
    </dgm:pt>
    <dgm:pt modelId="{F3BB3304-192E-4A59-BB8F-69CBE8EA3BAE}" type="pres">
      <dgm:prSet presAssocID="{087636BF-D6FE-42E0-9B74-5093C03ED587}" presName="gear1dstNode" presStyleLbl="node1" presStyleIdx="0" presStyleCnt="3"/>
      <dgm:spPr/>
    </dgm:pt>
    <dgm:pt modelId="{4E3231E5-A437-4D94-B13E-C7E8E89AC500}" type="pres">
      <dgm:prSet presAssocID="{C21F1B6D-95D1-4776-8046-B3AE6ED800B8}" presName="gear2" presStyleLbl="node1" presStyleIdx="1" presStyleCnt="3">
        <dgm:presLayoutVars>
          <dgm:chMax val="1"/>
          <dgm:bulletEnabled val="1"/>
        </dgm:presLayoutVars>
      </dgm:prSet>
      <dgm:spPr/>
    </dgm:pt>
    <dgm:pt modelId="{16A5E1F2-7A5B-4BBF-BB6B-D5946CC7D682}" type="pres">
      <dgm:prSet presAssocID="{C21F1B6D-95D1-4776-8046-B3AE6ED800B8}" presName="gear2srcNode" presStyleLbl="node1" presStyleIdx="1" presStyleCnt="3"/>
      <dgm:spPr/>
    </dgm:pt>
    <dgm:pt modelId="{F7203DB6-25B6-49D2-BF7B-6F3D1BB2BF8A}" type="pres">
      <dgm:prSet presAssocID="{C21F1B6D-95D1-4776-8046-B3AE6ED800B8}" presName="gear2dstNode" presStyleLbl="node1" presStyleIdx="1" presStyleCnt="3"/>
      <dgm:spPr/>
    </dgm:pt>
    <dgm:pt modelId="{2C32A44D-B139-4FC7-A750-00AEF8997A42}" type="pres">
      <dgm:prSet presAssocID="{75DE8C92-F036-44DA-98FC-971B187E301E}" presName="gear3" presStyleLbl="node1" presStyleIdx="2" presStyleCnt="3"/>
      <dgm:spPr/>
    </dgm:pt>
    <dgm:pt modelId="{A8878F1A-DB5E-463B-9522-45DB63792BEE}" type="pres">
      <dgm:prSet presAssocID="{75DE8C92-F036-44DA-98FC-971B187E301E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3B3C8AAC-8022-4160-8D26-F3303B2DD32A}" type="pres">
      <dgm:prSet presAssocID="{75DE8C92-F036-44DA-98FC-971B187E301E}" presName="gear3srcNode" presStyleLbl="node1" presStyleIdx="2" presStyleCnt="3"/>
      <dgm:spPr/>
    </dgm:pt>
    <dgm:pt modelId="{7349AE3B-EF59-42EF-A9AA-193C69A38C55}" type="pres">
      <dgm:prSet presAssocID="{75DE8C92-F036-44DA-98FC-971B187E301E}" presName="gear3dstNode" presStyleLbl="node1" presStyleIdx="2" presStyleCnt="3"/>
      <dgm:spPr/>
    </dgm:pt>
    <dgm:pt modelId="{3C12BE0E-2B0C-4CF4-A596-DBF98087E6DC}" type="pres">
      <dgm:prSet presAssocID="{322D799D-61B7-4811-9399-D0A6ACC451B3}" presName="connector1" presStyleLbl="sibTrans2D1" presStyleIdx="0" presStyleCnt="3"/>
      <dgm:spPr/>
    </dgm:pt>
    <dgm:pt modelId="{94007819-E45D-47D9-A863-AF011C90263A}" type="pres">
      <dgm:prSet presAssocID="{64422D04-B548-4350-8B30-EC005BF98F65}" presName="connector2" presStyleLbl="sibTrans2D1" presStyleIdx="1" presStyleCnt="3"/>
      <dgm:spPr/>
    </dgm:pt>
    <dgm:pt modelId="{A5EAB873-3E1A-4878-A0F5-EAB326EDE759}" type="pres">
      <dgm:prSet presAssocID="{9AD831CA-56B5-413F-B50D-5A1432F10080}" presName="connector3" presStyleLbl="sibTrans2D1" presStyleIdx="2" presStyleCnt="3"/>
      <dgm:spPr/>
    </dgm:pt>
  </dgm:ptLst>
  <dgm:cxnLst>
    <dgm:cxn modelId="{1335A91C-F49B-4D74-AD04-311C93E4E612}" type="presOf" srcId="{75DE8C92-F036-44DA-98FC-971B187E301E}" destId="{3B3C8AAC-8022-4160-8D26-F3303B2DD32A}" srcOrd="2" destOrd="0" presId="urn:microsoft.com/office/officeart/2005/8/layout/gear1"/>
    <dgm:cxn modelId="{0D3CE31F-805E-4FE6-A05A-EC59C6ABDCF1}" type="presOf" srcId="{75DE8C92-F036-44DA-98FC-971B187E301E}" destId="{2C32A44D-B139-4FC7-A750-00AEF8997A42}" srcOrd="0" destOrd="0" presId="urn:microsoft.com/office/officeart/2005/8/layout/gear1"/>
    <dgm:cxn modelId="{7BC0383C-459C-429A-B962-BB681A773BF3}" type="presOf" srcId="{C21F1B6D-95D1-4776-8046-B3AE6ED800B8}" destId="{16A5E1F2-7A5B-4BBF-BB6B-D5946CC7D682}" srcOrd="1" destOrd="0" presId="urn:microsoft.com/office/officeart/2005/8/layout/gear1"/>
    <dgm:cxn modelId="{4970F35F-9120-4E03-B373-C4E7F578C2C9}" type="presOf" srcId="{087636BF-D6FE-42E0-9B74-5093C03ED587}" destId="{F3BB3304-192E-4A59-BB8F-69CBE8EA3BAE}" srcOrd="2" destOrd="0" presId="urn:microsoft.com/office/officeart/2005/8/layout/gear1"/>
    <dgm:cxn modelId="{D0D78666-9F3A-4BB0-A8FD-4792175E7DDA}" type="presOf" srcId="{9AD831CA-56B5-413F-B50D-5A1432F10080}" destId="{A5EAB873-3E1A-4878-A0F5-EAB326EDE759}" srcOrd="0" destOrd="0" presId="urn:microsoft.com/office/officeart/2005/8/layout/gear1"/>
    <dgm:cxn modelId="{F5459946-2244-4F64-88D2-5E4072771C15}" type="presOf" srcId="{3C9BE72A-B6B5-4D56-8A38-E8934BE206A1}" destId="{50784A4D-2F70-46B5-B1BA-96800BCCD8CE}" srcOrd="0" destOrd="0" presId="urn:microsoft.com/office/officeart/2005/8/layout/gear1"/>
    <dgm:cxn modelId="{7B84754A-6A9F-41A1-9209-8CDEE255ACE3}" type="presOf" srcId="{75DE8C92-F036-44DA-98FC-971B187E301E}" destId="{7349AE3B-EF59-42EF-A9AA-193C69A38C55}" srcOrd="3" destOrd="0" presId="urn:microsoft.com/office/officeart/2005/8/layout/gear1"/>
    <dgm:cxn modelId="{AA05954E-D50F-43E4-9A35-FD4E6360BEAA}" type="presOf" srcId="{322D799D-61B7-4811-9399-D0A6ACC451B3}" destId="{3C12BE0E-2B0C-4CF4-A596-DBF98087E6DC}" srcOrd="0" destOrd="0" presId="urn:microsoft.com/office/officeart/2005/8/layout/gear1"/>
    <dgm:cxn modelId="{7FB02D6F-30CB-45BB-A09D-414E521DAFCA}" srcId="{3C9BE72A-B6B5-4D56-8A38-E8934BE206A1}" destId="{087636BF-D6FE-42E0-9B74-5093C03ED587}" srcOrd="0" destOrd="0" parTransId="{2EE2CB8A-D3A4-4D2A-8BEE-0608154BF6B5}" sibTransId="{322D799D-61B7-4811-9399-D0A6ACC451B3}"/>
    <dgm:cxn modelId="{8CB71779-56E3-4804-BA7B-AB6CC731B115}" type="presOf" srcId="{087636BF-D6FE-42E0-9B74-5093C03ED587}" destId="{79A1DD6D-0009-40BC-82DD-7958F8C34FAD}" srcOrd="0" destOrd="0" presId="urn:microsoft.com/office/officeart/2005/8/layout/gear1"/>
    <dgm:cxn modelId="{EDD19B7B-F602-45E0-A711-9DC848E1EF17}" type="presOf" srcId="{75DE8C92-F036-44DA-98FC-971B187E301E}" destId="{A8878F1A-DB5E-463B-9522-45DB63792BEE}" srcOrd="1" destOrd="0" presId="urn:microsoft.com/office/officeart/2005/8/layout/gear1"/>
    <dgm:cxn modelId="{3C6E9E85-61C0-4583-8E3E-BAB3503B4534}" type="presOf" srcId="{C21F1B6D-95D1-4776-8046-B3AE6ED800B8}" destId="{4E3231E5-A437-4D94-B13E-C7E8E89AC500}" srcOrd="0" destOrd="0" presId="urn:microsoft.com/office/officeart/2005/8/layout/gear1"/>
    <dgm:cxn modelId="{85D6FA8B-2188-4845-B83B-BE602A3A2CC9}" type="presOf" srcId="{64422D04-B548-4350-8B30-EC005BF98F65}" destId="{94007819-E45D-47D9-A863-AF011C90263A}" srcOrd="0" destOrd="0" presId="urn:microsoft.com/office/officeart/2005/8/layout/gear1"/>
    <dgm:cxn modelId="{90B684A5-D025-4FB1-BAD8-978B633D91BA}" srcId="{3C9BE72A-B6B5-4D56-8A38-E8934BE206A1}" destId="{C21F1B6D-95D1-4776-8046-B3AE6ED800B8}" srcOrd="1" destOrd="0" parTransId="{3C5F1234-D4BD-4CAD-ADDE-31D7DEC399F4}" sibTransId="{64422D04-B548-4350-8B30-EC005BF98F65}"/>
    <dgm:cxn modelId="{09F28BCE-B60A-44C4-BC5B-714E6869610C}" type="presOf" srcId="{087636BF-D6FE-42E0-9B74-5093C03ED587}" destId="{9D2AA882-71EF-4343-B5A3-39D99DCA4DBE}" srcOrd="1" destOrd="0" presId="urn:microsoft.com/office/officeart/2005/8/layout/gear1"/>
    <dgm:cxn modelId="{ABAF8EF2-1159-4ECF-A224-818880FFC1A9}" type="presOf" srcId="{C21F1B6D-95D1-4776-8046-B3AE6ED800B8}" destId="{F7203DB6-25B6-49D2-BF7B-6F3D1BB2BF8A}" srcOrd="2" destOrd="0" presId="urn:microsoft.com/office/officeart/2005/8/layout/gear1"/>
    <dgm:cxn modelId="{0DCC20FA-5EBF-470C-84E2-7FD42997677A}" srcId="{3C9BE72A-B6B5-4D56-8A38-E8934BE206A1}" destId="{75DE8C92-F036-44DA-98FC-971B187E301E}" srcOrd="2" destOrd="0" parTransId="{97E1FB13-1B37-4E78-9ACB-182A0CFAA53D}" sibTransId="{9AD831CA-56B5-413F-B50D-5A1432F10080}"/>
    <dgm:cxn modelId="{0FC917F7-2757-473C-892E-7CB4B4755CD5}" type="presParOf" srcId="{50784A4D-2F70-46B5-B1BA-96800BCCD8CE}" destId="{79A1DD6D-0009-40BC-82DD-7958F8C34FAD}" srcOrd="0" destOrd="0" presId="urn:microsoft.com/office/officeart/2005/8/layout/gear1"/>
    <dgm:cxn modelId="{7EC9DE12-35DE-46D3-84FD-D215FAB995DF}" type="presParOf" srcId="{50784A4D-2F70-46B5-B1BA-96800BCCD8CE}" destId="{9D2AA882-71EF-4343-B5A3-39D99DCA4DBE}" srcOrd="1" destOrd="0" presId="urn:microsoft.com/office/officeart/2005/8/layout/gear1"/>
    <dgm:cxn modelId="{F3F76067-3D4C-4A17-8191-8A629873EF2A}" type="presParOf" srcId="{50784A4D-2F70-46B5-B1BA-96800BCCD8CE}" destId="{F3BB3304-192E-4A59-BB8F-69CBE8EA3BAE}" srcOrd="2" destOrd="0" presId="urn:microsoft.com/office/officeart/2005/8/layout/gear1"/>
    <dgm:cxn modelId="{689CB4D2-21C1-4568-9418-D918BD0B86DC}" type="presParOf" srcId="{50784A4D-2F70-46B5-B1BA-96800BCCD8CE}" destId="{4E3231E5-A437-4D94-B13E-C7E8E89AC500}" srcOrd="3" destOrd="0" presId="urn:microsoft.com/office/officeart/2005/8/layout/gear1"/>
    <dgm:cxn modelId="{FA782B21-D391-4F1F-967E-57A7A725C465}" type="presParOf" srcId="{50784A4D-2F70-46B5-B1BA-96800BCCD8CE}" destId="{16A5E1F2-7A5B-4BBF-BB6B-D5946CC7D682}" srcOrd="4" destOrd="0" presId="urn:microsoft.com/office/officeart/2005/8/layout/gear1"/>
    <dgm:cxn modelId="{69566D40-44A0-4B41-8F1F-C71AB892EA54}" type="presParOf" srcId="{50784A4D-2F70-46B5-B1BA-96800BCCD8CE}" destId="{F7203DB6-25B6-49D2-BF7B-6F3D1BB2BF8A}" srcOrd="5" destOrd="0" presId="urn:microsoft.com/office/officeart/2005/8/layout/gear1"/>
    <dgm:cxn modelId="{E49C23F4-120E-40A2-AB05-D15063B17798}" type="presParOf" srcId="{50784A4D-2F70-46B5-B1BA-96800BCCD8CE}" destId="{2C32A44D-B139-4FC7-A750-00AEF8997A42}" srcOrd="6" destOrd="0" presId="urn:microsoft.com/office/officeart/2005/8/layout/gear1"/>
    <dgm:cxn modelId="{40CC7983-0810-46A7-AF0D-30267FAFE73E}" type="presParOf" srcId="{50784A4D-2F70-46B5-B1BA-96800BCCD8CE}" destId="{A8878F1A-DB5E-463B-9522-45DB63792BEE}" srcOrd="7" destOrd="0" presId="urn:microsoft.com/office/officeart/2005/8/layout/gear1"/>
    <dgm:cxn modelId="{6BDC625E-9087-4817-BD43-58A6BC411495}" type="presParOf" srcId="{50784A4D-2F70-46B5-B1BA-96800BCCD8CE}" destId="{3B3C8AAC-8022-4160-8D26-F3303B2DD32A}" srcOrd="8" destOrd="0" presId="urn:microsoft.com/office/officeart/2005/8/layout/gear1"/>
    <dgm:cxn modelId="{4D70F3E9-9B9A-4256-9423-F605AA0990F3}" type="presParOf" srcId="{50784A4D-2F70-46B5-B1BA-96800BCCD8CE}" destId="{7349AE3B-EF59-42EF-A9AA-193C69A38C55}" srcOrd="9" destOrd="0" presId="urn:microsoft.com/office/officeart/2005/8/layout/gear1"/>
    <dgm:cxn modelId="{A8BEB0C3-94AF-4139-B5D2-5F10F787E02C}" type="presParOf" srcId="{50784A4D-2F70-46B5-B1BA-96800BCCD8CE}" destId="{3C12BE0E-2B0C-4CF4-A596-DBF98087E6DC}" srcOrd="10" destOrd="0" presId="urn:microsoft.com/office/officeart/2005/8/layout/gear1"/>
    <dgm:cxn modelId="{A80BF570-11E3-4FB3-A51C-0A7D1AE242A4}" type="presParOf" srcId="{50784A4D-2F70-46B5-B1BA-96800BCCD8CE}" destId="{94007819-E45D-47D9-A863-AF011C90263A}" srcOrd="11" destOrd="0" presId="urn:microsoft.com/office/officeart/2005/8/layout/gear1"/>
    <dgm:cxn modelId="{1D6BD416-28A4-4678-8D56-A7EEB4E250BA}" type="presParOf" srcId="{50784A4D-2F70-46B5-B1BA-96800BCCD8CE}" destId="{A5EAB873-3E1A-4878-A0F5-EAB326EDE759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A1DD6D-0009-40BC-82DD-7958F8C34FAD}">
      <dsp:nvSpPr>
        <dsp:cNvPr id="0" name=""/>
        <dsp:cNvSpPr/>
      </dsp:nvSpPr>
      <dsp:spPr>
        <a:xfrm>
          <a:off x="3019245" y="1934021"/>
          <a:ext cx="2363803" cy="2363803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Arbres de décision</a:t>
          </a:r>
        </a:p>
      </dsp:txBody>
      <dsp:txXfrm>
        <a:off x="3494475" y="2487731"/>
        <a:ext cx="1413343" cy="1215043"/>
      </dsp:txXfrm>
    </dsp:sp>
    <dsp:sp modelId="{4E3231E5-A437-4D94-B13E-C7E8E89AC500}">
      <dsp:nvSpPr>
        <dsp:cNvPr id="0" name=""/>
        <dsp:cNvSpPr/>
      </dsp:nvSpPr>
      <dsp:spPr>
        <a:xfrm>
          <a:off x="1643941" y="1375303"/>
          <a:ext cx="1719130" cy="1719130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Bagging</a:t>
          </a:r>
        </a:p>
      </dsp:txBody>
      <dsp:txXfrm>
        <a:off x="2076737" y="1810715"/>
        <a:ext cx="853538" cy="848306"/>
      </dsp:txXfrm>
    </dsp:sp>
    <dsp:sp modelId="{2C32A44D-B139-4FC7-A750-00AEF8997A42}">
      <dsp:nvSpPr>
        <dsp:cNvPr id="0" name=""/>
        <dsp:cNvSpPr/>
      </dsp:nvSpPr>
      <dsp:spPr>
        <a:xfrm rot="20700000">
          <a:off x="2606829" y="189279"/>
          <a:ext cx="1684396" cy="168439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Prédiction sur le choix majoritaire des arbres</a:t>
          </a:r>
        </a:p>
      </dsp:txBody>
      <dsp:txXfrm rot="-20700000">
        <a:off x="2976267" y="558717"/>
        <a:ext cx="945521" cy="945521"/>
      </dsp:txXfrm>
    </dsp:sp>
    <dsp:sp modelId="{3C12BE0E-2B0C-4CF4-A596-DBF98087E6DC}">
      <dsp:nvSpPr>
        <dsp:cNvPr id="0" name=""/>
        <dsp:cNvSpPr/>
      </dsp:nvSpPr>
      <dsp:spPr>
        <a:xfrm>
          <a:off x="2838620" y="1576681"/>
          <a:ext cx="3025668" cy="3025668"/>
        </a:xfrm>
        <a:prstGeom prst="circularArrow">
          <a:avLst>
            <a:gd name="adj1" fmla="val 4687"/>
            <a:gd name="adj2" fmla="val 299029"/>
            <a:gd name="adj3" fmla="val 2518639"/>
            <a:gd name="adj4" fmla="val 15855960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007819-E45D-47D9-A863-AF011C90263A}">
      <dsp:nvSpPr>
        <dsp:cNvPr id="0" name=""/>
        <dsp:cNvSpPr/>
      </dsp:nvSpPr>
      <dsp:spPr>
        <a:xfrm>
          <a:off x="1339487" y="994481"/>
          <a:ext cx="2198337" cy="219833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EAB873-3E1A-4878-A0F5-EAB326EDE759}">
      <dsp:nvSpPr>
        <dsp:cNvPr id="0" name=""/>
        <dsp:cNvSpPr/>
      </dsp:nvSpPr>
      <dsp:spPr>
        <a:xfrm>
          <a:off x="2217211" y="-180110"/>
          <a:ext cx="2370250" cy="237025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567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615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913f0108fb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913f0108fb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973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30"/>
          <p:cNvSpPr/>
          <p:nvPr/>
        </p:nvSpPr>
        <p:spPr>
          <a:xfrm rot="-8739594">
            <a:off x="6424709" y="1563933"/>
            <a:ext cx="4115733" cy="4582072"/>
          </a:xfrm>
          <a:custGeom>
            <a:avLst/>
            <a:gdLst/>
            <a:ahLst/>
            <a:cxnLst/>
            <a:rect l="l" t="t" r="r" b="b"/>
            <a:pathLst>
              <a:path w="87004" h="96855" extrusionOk="0">
                <a:moveTo>
                  <a:pt x="56260" y="1"/>
                </a:moveTo>
                <a:cubicBezTo>
                  <a:pt x="54686" y="1"/>
                  <a:pt x="53119" y="120"/>
                  <a:pt x="51580" y="365"/>
                </a:cubicBezTo>
                <a:cubicBezTo>
                  <a:pt x="41684" y="1529"/>
                  <a:pt x="32464" y="6401"/>
                  <a:pt x="25492" y="13409"/>
                </a:cubicBezTo>
                <a:cubicBezTo>
                  <a:pt x="0" y="37437"/>
                  <a:pt x="11470" y="90624"/>
                  <a:pt x="47568" y="96585"/>
                </a:cubicBezTo>
                <a:cubicBezTo>
                  <a:pt x="48610" y="96766"/>
                  <a:pt x="49666" y="96854"/>
                  <a:pt x="50721" y="96854"/>
                </a:cubicBezTo>
                <a:cubicBezTo>
                  <a:pt x="60364" y="96854"/>
                  <a:pt x="69962" y="89532"/>
                  <a:pt x="69083" y="79193"/>
                </a:cubicBezTo>
                <a:cubicBezTo>
                  <a:pt x="66198" y="59588"/>
                  <a:pt x="84526" y="45833"/>
                  <a:pt x="85950" y="27128"/>
                </a:cubicBezTo>
                <a:cubicBezTo>
                  <a:pt x="87004" y="10878"/>
                  <a:pt x="71286" y="1"/>
                  <a:pt x="562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30"/>
          <p:cNvGrpSpPr/>
          <p:nvPr/>
        </p:nvGrpSpPr>
        <p:grpSpPr>
          <a:xfrm>
            <a:off x="5858699" y="120713"/>
            <a:ext cx="3107619" cy="4886928"/>
            <a:chOff x="5858699" y="120713"/>
            <a:chExt cx="3107619" cy="4886928"/>
          </a:xfrm>
        </p:grpSpPr>
        <p:grpSp>
          <p:nvGrpSpPr>
            <p:cNvPr id="1548" name="Google Shape;1548;p30"/>
            <p:cNvGrpSpPr/>
            <p:nvPr/>
          </p:nvGrpSpPr>
          <p:grpSpPr>
            <a:xfrm flipH="1">
              <a:off x="8446337" y="120713"/>
              <a:ext cx="519981" cy="475820"/>
              <a:chOff x="5847450" y="783825"/>
              <a:chExt cx="444200" cy="406475"/>
            </a:xfrm>
          </p:grpSpPr>
          <p:sp>
            <p:nvSpPr>
              <p:cNvPr id="1549" name="Google Shape;1549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30"/>
            <p:cNvGrpSpPr/>
            <p:nvPr/>
          </p:nvGrpSpPr>
          <p:grpSpPr>
            <a:xfrm>
              <a:off x="5858699" y="4507758"/>
              <a:ext cx="546277" cy="499883"/>
              <a:chOff x="5847450" y="783825"/>
              <a:chExt cx="444200" cy="406475"/>
            </a:xfrm>
          </p:grpSpPr>
          <p:sp>
            <p:nvSpPr>
              <p:cNvPr id="1570" name="Google Shape;1570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30"/>
          <p:cNvGrpSpPr/>
          <p:nvPr/>
        </p:nvGrpSpPr>
        <p:grpSpPr>
          <a:xfrm>
            <a:off x="6611119" y="596519"/>
            <a:ext cx="1733173" cy="4100010"/>
            <a:chOff x="6611119" y="596519"/>
            <a:chExt cx="1733173" cy="4100010"/>
          </a:xfrm>
        </p:grpSpPr>
        <p:sp>
          <p:nvSpPr>
            <p:cNvPr id="1591" name="Google Shape;1591;p30"/>
            <p:cNvSpPr/>
            <p:nvPr/>
          </p:nvSpPr>
          <p:spPr>
            <a:xfrm rot="-543" flipH="1">
              <a:off x="8184703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 rot="-1660481">
              <a:off x="6651769" y="4453721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30"/>
          <p:cNvGrpSpPr/>
          <p:nvPr/>
        </p:nvGrpSpPr>
        <p:grpSpPr>
          <a:xfrm>
            <a:off x="7066192" y="2818717"/>
            <a:ext cx="2094100" cy="2510068"/>
            <a:chOff x="7066192" y="2818717"/>
            <a:chExt cx="2094100" cy="2510068"/>
          </a:xfrm>
        </p:grpSpPr>
        <p:grpSp>
          <p:nvGrpSpPr>
            <p:cNvPr id="1594" name="Google Shape;1594;p30"/>
            <p:cNvGrpSpPr/>
            <p:nvPr/>
          </p:nvGrpSpPr>
          <p:grpSpPr>
            <a:xfrm rot="1373676">
              <a:off x="7923182" y="3016083"/>
              <a:ext cx="1118778" cy="514138"/>
              <a:chOff x="5081848" y="648018"/>
              <a:chExt cx="1680488" cy="772380"/>
            </a:xfrm>
          </p:grpSpPr>
          <p:sp>
            <p:nvSpPr>
              <p:cNvPr id="1595" name="Google Shape;1595;p3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0"/>
            <p:cNvGrpSpPr/>
            <p:nvPr/>
          </p:nvGrpSpPr>
          <p:grpSpPr>
            <a:xfrm rot="-2024671">
              <a:off x="8253249" y="4311307"/>
              <a:ext cx="719701" cy="892792"/>
              <a:chOff x="1264368" y="1935877"/>
              <a:chExt cx="685036" cy="849791"/>
            </a:xfrm>
          </p:grpSpPr>
          <p:sp>
            <p:nvSpPr>
              <p:cNvPr id="1600" name="Google Shape;1600;p30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2" name="Google Shape;1602;p30"/>
            <p:cNvGrpSpPr/>
            <p:nvPr/>
          </p:nvGrpSpPr>
          <p:grpSpPr>
            <a:xfrm>
              <a:off x="7066192" y="3737959"/>
              <a:ext cx="739700" cy="1315930"/>
              <a:chOff x="7081217" y="3626859"/>
              <a:chExt cx="739700" cy="1315930"/>
            </a:xfrm>
          </p:grpSpPr>
          <p:grpSp>
            <p:nvGrpSpPr>
              <p:cNvPr id="1603" name="Google Shape;1603;p30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1604" name="Google Shape;1604;p30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30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6" name="Google Shape;1606;p30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1607" name="Google Shape;1607;p30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30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30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30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30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2" name="Google Shape;1612;p30"/>
            <p:cNvGrpSpPr/>
            <p:nvPr/>
          </p:nvGrpSpPr>
          <p:grpSpPr>
            <a:xfrm rot="-1255824">
              <a:off x="7670015" y="3926142"/>
              <a:ext cx="1109154" cy="301042"/>
              <a:chOff x="5419001" y="4437931"/>
              <a:chExt cx="1188444" cy="322562"/>
            </a:xfrm>
          </p:grpSpPr>
          <p:sp>
            <p:nvSpPr>
              <p:cNvPr id="1613" name="Google Shape;1613;p30"/>
              <p:cNvSpPr/>
              <p:nvPr/>
            </p:nvSpPr>
            <p:spPr>
              <a:xfrm>
                <a:off x="5419001" y="4437931"/>
                <a:ext cx="1188414" cy="322562"/>
              </a:xfrm>
              <a:custGeom>
                <a:avLst/>
                <a:gdLst/>
                <a:ahLst/>
                <a:cxnLst/>
                <a:rect l="l" t="t" r="r" b="b"/>
                <a:pathLst>
                  <a:path w="25676" h="6789" extrusionOk="0">
                    <a:moveTo>
                      <a:pt x="12444" y="0"/>
                    </a:moveTo>
                    <a:cubicBezTo>
                      <a:pt x="12357" y="0"/>
                      <a:pt x="12269" y="2"/>
                      <a:pt x="12181" y="5"/>
                    </a:cubicBezTo>
                    <a:cubicBezTo>
                      <a:pt x="12031" y="44"/>
                      <a:pt x="11882" y="44"/>
                      <a:pt x="11771" y="119"/>
                    </a:cubicBezTo>
                    <a:cubicBezTo>
                      <a:pt x="11621" y="194"/>
                      <a:pt x="11546" y="344"/>
                      <a:pt x="11582" y="494"/>
                    </a:cubicBezTo>
                    <a:cubicBezTo>
                      <a:pt x="11546" y="905"/>
                      <a:pt x="11057" y="1094"/>
                      <a:pt x="10682" y="1205"/>
                    </a:cubicBezTo>
                    <a:cubicBezTo>
                      <a:pt x="10646" y="1244"/>
                      <a:pt x="10607" y="1244"/>
                      <a:pt x="10571" y="1244"/>
                    </a:cubicBezTo>
                    <a:cubicBezTo>
                      <a:pt x="10121" y="1355"/>
                      <a:pt x="9672" y="1430"/>
                      <a:pt x="9183" y="1505"/>
                    </a:cubicBezTo>
                    <a:cubicBezTo>
                      <a:pt x="9033" y="1544"/>
                      <a:pt x="8883" y="1544"/>
                      <a:pt x="8697" y="1544"/>
                    </a:cubicBezTo>
                    <a:cubicBezTo>
                      <a:pt x="8433" y="1505"/>
                      <a:pt x="8208" y="1394"/>
                      <a:pt x="7947" y="1319"/>
                    </a:cubicBezTo>
                    <a:cubicBezTo>
                      <a:pt x="7586" y="1183"/>
                      <a:pt x="7198" y="1115"/>
                      <a:pt x="6799" y="1115"/>
                    </a:cubicBezTo>
                    <a:cubicBezTo>
                      <a:pt x="6535" y="1115"/>
                      <a:pt x="6267" y="1145"/>
                      <a:pt x="5998" y="1205"/>
                    </a:cubicBezTo>
                    <a:cubicBezTo>
                      <a:pt x="5923" y="1205"/>
                      <a:pt x="5848" y="1244"/>
                      <a:pt x="5809" y="1280"/>
                    </a:cubicBezTo>
                    <a:cubicBezTo>
                      <a:pt x="5734" y="1355"/>
                      <a:pt x="5698" y="1430"/>
                      <a:pt x="5698" y="1469"/>
                    </a:cubicBezTo>
                    <a:cubicBezTo>
                      <a:pt x="5659" y="1694"/>
                      <a:pt x="5734" y="1955"/>
                      <a:pt x="5923" y="2105"/>
                    </a:cubicBezTo>
                    <a:cubicBezTo>
                      <a:pt x="5509" y="2143"/>
                      <a:pt x="5060" y="2254"/>
                      <a:pt x="4724" y="2479"/>
                    </a:cubicBezTo>
                    <a:cubicBezTo>
                      <a:pt x="4681" y="2463"/>
                      <a:pt x="4632" y="2455"/>
                      <a:pt x="4577" y="2455"/>
                    </a:cubicBezTo>
                    <a:cubicBezTo>
                      <a:pt x="4386" y="2455"/>
                      <a:pt x="4132" y="2543"/>
                      <a:pt x="3899" y="2629"/>
                    </a:cubicBezTo>
                    <a:cubicBezTo>
                      <a:pt x="4010" y="2554"/>
                      <a:pt x="4049" y="2479"/>
                      <a:pt x="3899" y="2368"/>
                    </a:cubicBezTo>
                    <a:cubicBezTo>
                      <a:pt x="3674" y="2254"/>
                      <a:pt x="3260" y="2218"/>
                      <a:pt x="3000" y="2143"/>
                    </a:cubicBezTo>
                    <a:cubicBezTo>
                      <a:pt x="2736" y="2105"/>
                      <a:pt x="2436" y="2030"/>
                      <a:pt x="2175" y="1955"/>
                    </a:cubicBezTo>
                    <a:cubicBezTo>
                      <a:pt x="1882" y="1888"/>
                      <a:pt x="1576" y="1835"/>
                      <a:pt x="1281" y="1835"/>
                    </a:cubicBezTo>
                    <a:cubicBezTo>
                      <a:pt x="1084" y="1835"/>
                      <a:pt x="892" y="1858"/>
                      <a:pt x="712" y="1919"/>
                    </a:cubicBezTo>
                    <a:cubicBezTo>
                      <a:pt x="601" y="1955"/>
                      <a:pt x="487" y="2030"/>
                      <a:pt x="526" y="2143"/>
                    </a:cubicBezTo>
                    <a:cubicBezTo>
                      <a:pt x="526" y="2179"/>
                      <a:pt x="562" y="2218"/>
                      <a:pt x="601" y="2254"/>
                    </a:cubicBezTo>
                    <a:cubicBezTo>
                      <a:pt x="676" y="2329"/>
                      <a:pt x="751" y="2443"/>
                      <a:pt x="862" y="2518"/>
                    </a:cubicBezTo>
                    <a:cubicBezTo>
                      <a:pt x="637" y="2554"/>
                      <a:pt x="412" y="2629"/>
                      <a:pt x="301" y="2779"/>
                    </a:cubicBezTo>
                    <a:cubicBezTo>
                      <a:pt x="151" y="2929"/>
                      <a:pt x="112" y="3229"/>
                      <a:pt x="301" y="3343"/>
                    </a:cubicBezTo>
                    <a:cubicBezTo>
                      <a:pt x="337" y="3379"/>
                      <a:pt x="451" y="3418"/>
                      <a:pt x="526" y="3454"/>
                    </a:cubicBezTo>
                    <a:cubicBezTo>
                      <a:pt x="601" y="3493"/>
                      <a:pt x="637" y="3604"/>
                      <a:pt x="601" y="3679"/>
                    </a:cubicBezTo>
                    <a:cubicBezTo>
                      <a:pt x="562" y="3718"/>
                      <a:pt x="526" y="3718"/>
                      <a:pt x="487" y="3718"/>
                    </a:cubicBezTo>
                    <a:cubicBezTo>
                      <a:pt x="337" y="3793"/>
                      <a:pt x="151" y="3868"/>
                      <a:pt x="76" y="4018"/>
                    </a:cubicBezTo>
                    <a:cubicBezTo>
                      <a:pt x="1" y="4168"/>
                      <a:pt x="37" y="4392"/>
                      <a:pt x="187" y="4428"/>
                    </a:cubicBezTo>
                    <a:cubicBezTo>
                      <a:pt x="244" y="4448"/>
                      <a:pt x="310" y="4448"/>
                      <a:pt x="375" y="4448"/>
                    </a:cubicBezTo>
                    <a:cubicBezTo>
                      <a:pt x="441" y="4448"/>
                      <a:pt x="506" y="4448"/>
                      <a:pt x="562" y="4467"/>
                    </a:cubicBezTo>
                    <a:cubicBezTo>
                      <a:pt x="562" y="4653"/>
                      <a:pt x="337" y="4767"/>
                      <a:pt x="301" y="4953"/>
                    </a:cubicBezTo>
                    <a:cubicBezTo>
                      <a:pt x="262" y="5142"/>
                      <a:pt x="376" y="5328"/>
                      <a:pt x="562" y="5367"/>
                    </a:cubicBezTo>
                    <a:cubicBezTo>
                      <a:pt x="641" y="5398"/>
                      <a:pt x="719" y="5410"/>
                      <a:pt x="795" y="5410"/>
                    </a:cubicBezTo>
                    <a:cubicBezTo>
                      <a:pt x="900" y="5410"/>
                      <a:pt x="999" y="5388"/>
                      <a:pt x="1086" y="5367"/>
                    </a:cubicBezTo>
                    <a:cubicBezTo>
                      <a:pt x="2061" y="5178"/>
                      <a:pt x="3036" y="4842"/>
                      <a:pt x="3899" y="4353"/>
                    </a:cubicBezTo>
                    <a:lnTo>
                      <a:pt x="3935" y="4318"/>
                    </a:lnTo>
                    <a:lnTo>
                      <a:pt x="3974" y="4318"/>
                    </a:lnTo>
                    <a:cubicBezTo>
                      <a:pt x="4310" y="4467"/>
                      <a:pt x="4760" y="4467"/>
                      <a:pt x="5174" y="4467"/>
                    </a:cubicBezTo>
                    <a:cubicBezTo>
                      <a:pt x="5959" y="4542"/>
                      <a:pt x="6748" y="4803"/>
                      <a:pt x="7534" y="4992"/>
                    </a:cubicBezTo>
                    <a:cubicBezTo>
                      <a:pt x="7983" y="5067"/>
                      <a:pt x="8433" y="5142"/>
                      <a:pt x="8883" y="5328"/>
                    </a:cubicBezTo>
                    <a:cubicBezTo>
                      <a:pt x="9147" y="5442"/>
                      <a:pt x="9372" y="5628"/>
                      <a:pt x="9672" y="5703"/>
                    </a:cubicBezTo>
                    <a:cubicBezTo>
                      <a:pt x="9932" y="5817"/>
                      <a:pt x="10196" y="5853"/>
                      <a:pt x="10496" y="5892"/>
                    </a:cubicBezTo>
                    <a:cubicBezTo>
                      <a:pt x="12362" y="6441"/>
                      <a:pt x="14308" y="6788"/>
                      <a:pt x="16247" y="6788"/>
                    </a:cubicBezTo>
                    <a:cubicBezTo>
                      <a:pt x="16956" y="6788"/>
                      <a:pt x="17665" y="6742"/>
                      <a:pt x="18368" y="6641"/>
                    </a:cubicBezTo>
                    <a:lnTo>
                      <a:pt x="18554" y="6641"/>
                    </a:lnTo>
                    <a:cubicBezTo>
                      <a:pt x="18619" y="6652"/>
                      <a:pt x="18681" y="6656"/>
                      <a:pt x="18741" y="6656"/>
                    </a:cubicBezTo>
                    <a:cubicBezTo>
                      <a:pt x="18888" y="6656"/>
                      <a:pt x="19021" y="6630"/>
                      <a:pt x="19153" y="6602"/>
                    </a:cubicBezTo>
                    <a:cubicBezTo>
                      <a:pt x="19453" y="6566"/>
                      <a:pt x="19792" y="6528"/>
                      <a:pt x="20092" y="6453"/>
                    </a:cubicBezTo>
                    <a:cubicBezTo>
                      <a:pt x="20578" y="6378"/>
                      <a:pt x="21066" y="6303"/>
                      <a:pt x="21477" y="6042"/>
                    </a:cubicBezTo>
                    <a:cubicBezTo>
                      <a:pt x="21552" y="6003"/>
                      <a:pt x="21627" y="5928"/>
                      <a:pt x="21702" y="5892"/>
                    </a:cubicBezTo>
                    <a:cubicBezTo>
                      <a:pt x="21816" y="5853"/>
                      <a:pt x="21927" y="5853"/>
                      <a:pt x="22077" y="5817"/>
                    </a:cubicBezTo>
                    <a:cubicBezTo>
                      <a:pt x="23126" y="5742"/>
                      <a:pt x="24215" y="5667"/>
                      <a:pt x="25190" y="5253"/>
                    </a:cubicBezTo>
                    <a:cubicBezTo>
                      <a:pt x="25300" y="5217"/>
                      <a:pt x="25414" y="5178"/>
                      <a:pt x="25489" y="5067"/>
                    </a:cubicBezTo>
                    <a:cubicBezTo>
                      <a:pt x="25564" y="4992"/>
                      <a:pt x="25675" y="4842"/>
                      <a:pt x="25600" y="4767"/>
                    </a:cubicBezTo>
                    <a:cubicBezTo>
                      <a:pt x="25564" y="4692"/>
                      <a:pt x="25414" y="4653"/>
                      <a:pt x="25375" y="4617"/>
                    </a:cubicBezTo>
                    <a:cubicBezTo>
                      <a:pt x="25375" y="4578"/>
                      <a:pt x="25375" y="4542"/>
                      <a:pt x="25414" y="4503"/>
                    </a:cubicBezTo>
                    <a:cubicBezTo>
                      <a:pt x="25450" y="4279"/>
                      <a:pt x="25489" y="4093"/>
                      <a:pt x="25525" y="3868"/>
                    </a:cubicBezTo>
                    <a:cubicBezTo>
                      <a:pt x="25564" y="3793"/>
                      <a:pt x="25564" y="3718"/>
                      <a:pt x="25564" y="3643"/>
                    </a:cubicBezTo>
                    <a:cubicBezTo>
                      <a:pt x="25564" y="3568"/>
                      <a:pt x="25489" y="3493"/>
                      <a:pt x="25450" y="3454"/>
                    </a:cubicBezTo>
                    <a:cubicBezTo>
                      <a:pt x="25265" y="3229"/>
                      <a:pt x="25001" y="3118"/>
                      <a:pt x="24815" y="2968"/>
                    </a:cubicBezTo>
                    <a:cubicBezTo>
                      <a:pt x="24665" y="2818"/>
                      <a:pt x="24290" y="2668"/>
                      <a:pt x="24101" y="2554"/>
                    </a:cubicBezTo>
                    <a:cubicBezTo>
                      <a:pt x="23726" y="2254"/>
                      <a:pt x="23465" y="2293"/>
                      <a:pt x="23016" y="2143"/>
                    </a:cubicBezTo>
                    <a:cubicBezTo>
                      <a:pt x="22716" y="2069"/>
                      <a:pt x="22452" y="1919"/>
                      <a:pt x="22152" y="1880"/>
                    </a:cubicBezTo>
                    <a:lnTo>
                      <a:pt x="22041" y="1880"/>
                    </a:lnTo>
                    <a:cubicBezTo>
                      <a:pt x="22041" y="1880"/>
                      <a:pt x="22041" y="1844"/>
                      <a:pt x="22002" y="1844"/>
                    </a:cubicBezTo>
                    <a:cubicBezTo>
                      <a:pt x="21966" y="1769"/>
                      <a:pt x="21891" y="1730"/>
                      <a:pt x="21777" y="1694"/>
                    </a:cubicBezTo>
                    <a:cubicBezTo>
                      <a:pt x="20877" y="1505"/>
                      <a:pt x="20353" y="1280"/>
                      <a:pt x="19417" y="1055"/>
                    </a:cubicBezTo>
                    <a:cubicBezTo>
                      <a:pt x="18928" y="944"/>
                      <a:pt x="18029" y="869"/>
                      <a:pt x="17543" y="830"/>
                    </a:cubicBezTo>
                    <a:cubicBezTo>
                      <a:pt x="17279" y="830"/>
                      <a:pt x="17054" y="830"/>
                      <a:pt x="16793" y="869"/>
                    </a:cubicBezTo>
                    <a:cubicBezTo>
                      <a:pt x="16679" y="869"/>
                      <a:pt x="16568" y="830"/>
                      <a:pt x="16454" y="830"/>
                    </a:cubicBezTo>
                    <a:cubicBezTo>
                      <a:pt x="16269" y="794"/>
                      <a:pt x="16119" y="794"/>
                      <a:pt x="15930" y="755"/>
                    </a:cubicBezTo>
                    <a:cubicBezTo>
                      <a:pt x="15780" y="680"/>
                      <a:pt x="15630" y="569"/>
                      <a:pt x="15444" y="494"/>
                    </a:cubicBezTo>
                    <a:cubicBezTo>
                      <a:pt x="15219" y="380"/>
                      <a:pt x="14955" y="344"/>
                      <a:pt x="14694" y="269"/>
                    </a:cubicBezTo>
                    <a:cubicBezTo>
                      <a:pt x="13954" y="135"/>
                      <a:pt x="13213" y="0"/>
                      <a:pt x="12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4" name="Google Shape;1614;p30"/>
              <p:cNvGrpSpPr/>
              <p:nvPr/>
            </p:nvGrpSpPr>
            <p:grpSpPr>
              <a:xfrm>
                <a:off x="5419127" y="4440321"/>
                <a:ext cx="1188318" cy="317822"/>
                <a:chOff x="5261503" y="4173644"/>
                <a:chExt cx="2669777" cy="714046"/>
              </a:xfrm>
            </p:grpSpPr>
            <p:sp>
              <p:nvSpPr>
                <p:cNvPr id="1615" name="Google Shape;1615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30"/>
                <p:cNvSpPr/>
                <p:nvPr/>
              </p:nvSpPr>
              <p:spPr>
                <a:xfrm>
                  <a:off x="5261503" y="4173644"/>
                  <a:ext cx="2669777" cy="71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80" h="41370" extrusionOk="0">
                      <a:moveTo>
                        <a:pt x="75924" y="1255"/>
                      </a:moveTo>
                      <a:cubicBezTo>
                        <a:pt x="78574" y="1255"/>
                        <a:pt x="81228" y="1561"/>
                        <a:pt x="83819" y="1995"/>
                      </a:cubicBezTo>
                      <a:cubicBezTo>
                        <a:pt x="87519" y="2488"/>
                        <a:pt x="91343" y="2982"/>
                        <a:pt x="94732" y="4521"/>
                      </a:cubicBezTo>
                      <a:cubicBezTo>
                        <a:pt x="92142" y="4521"/>
                        <a:pt x="89493" y="4585"/>
                        <a:pt x="86902" y="4768"/>
                      </a:cubicBezTo>
                      <a:cubicBezTo>
                        <a:pt x="81105" y="5079"/>
                        <a:pt x="75367" y="5819"/>
                        <a:pt x="69693" y="6682"/>
                      </a:cubicBezTo>
                      <a:cubicBezTo>
                        <a:pt x="69799" y="5401"/>
                        <a:pt x="70369" y="4718"/>
                        <a:pt x="71362" y="4718"/>
                      </a:cubicBezTo>
                      <a:cubicBezTo>
                        <a:pt x="71515" y="4718"/>
                        <a:pt x="71680" y="4735"/>
                        <a:pt x="71854" y="4768"/>
                      </a:cubicBezTo>
                      <a:cubicBezTo>
                        <a:pt x="72530" y="4709"/>
                        <a:pt x="72717" y="3658"/>
                        <a:pt x="71977" y="3475"/>
                      </a:cubicBezTo>
                      <a:cubicBezTo>
                        <a:pt x="70374" y="3164"/>
                        <a:pt x="69939" y="2424"/>
                        <a:pt x="72036" y="1748"/>
                      </a:cubicBezTo>
                      <a:cubicBezTo>
                        <a:pt x="73270" y="1314"/>
                        <a:pt x="74627" y="1255"/>
                        <a:pt x="75924" y="1255"/>
                      </a:cubicBezTo>
                      <a:close/>
                      <a:moveTo>
                        <a:pt x="40058" y="7936"/>
                      </a:moveTo>
                      <a:cubicBezTo>
                        <a:pt x="41586" y="7936"/>
                        <a:pt x="43159" y="8093"/>
                        <a:pt x="44653" y="8286"/>
                      </a:cubicBezTo>
                      <a:cubicBezTo>
                        <a:pt x="47061" y="8656"/>
                        <a:pt x="49404" y="9272"/>
                        <a:pt x="51748" y="9948"/>
                      </a:cubicBezTo>
                      <a:cubicBezTo>
                        <a:pt x="47243" y="10812"/>
                        <a:pt x="42679" y="11739"/>
                        <a:pt x="38180" y="12603"/>
                      </a:cubicBezTo>
                      <a:cubicBezTo>
                        <a:pt x="37745" y="12662"/>
                        <a:pt x="37252" y="12785"/>
                        <a:pt x="36823" y="12850"/>
                      </a:cubicBezTo>
                      <a:cubicBezTo>
                        <a:pt x="36018" y="11493"/>
                        <a:pt x="34726" y="9396"/>
                        <a:pt x="37069" y="8222"/>
                      </a:cubicBezTo>
                      <a:cubicBezTo>
                        <a:pt x="37563" y="7975"/>
                        <a:pt x="38239" y="7975"/>
                        <a:pt x="38796" y="7975"/>
                      </a:cubicBezTo>
                      <a:cubicBezTo>
                        <a:pt x="39212" y="7948"/>
                        <a:pt x="39633" y="7936"/>
                        <a:pt x="40058" y="7936"/>
                      </a:cubicBezTo>
                      <a:close/>
                      <a:moveTo>
                        <a:pt x="120185" y="14032"/>
                      </a:moveTo>
                      <a:cubicBezTo>
                        <a:pt x="120690" y="14032"/>
                        <a:pt x="121231" y="14107"/>
                        <a:pt x="121810" y="14266"/>
                      </a:cubicBezTo>
                      <a:cubicBezTo>
                        <a:pt x="123719" y="14759"/>
                        <a:pt x="125446" y="15810"/>
                        <a:pt x="126991" y="17103"/>
                      </a:cubicBezTo>
                      <a:cubicBezTo>
                        <a:pt x="126004" y="18524"/>
                        <a:pt x="125140" y="20063"/>
                        <a:pt x="124524" y="21731"/>
                      </a:cubicBezTo>
                      <a:cubicBezTo>
                        <a:pt x="124400" y="21913"/>
                        <a:pt x="124336" y="22101"/>
                        <a:pt x="124277" y="22283"/>
                      </a:cubicBezTo>
                      <a:cubicBezTo>
                        <a:pt x="123039" y="22448"/>
                        <a:pt x="121828" y="22558"/>
                        <a:pt x="120608" y="22558"/>
                      </a:cubicBezTo>
                      <a:cubicBezTo>
                        <a:pt x="120004" y="22558"/>
                        <a:pt x="119398" y="22531"/>
                        <a:pt x="118785" y="22471"/>
                      </a:cubicBezTo>
                      <a:cubicBezTo>
                        <a:pt x="118169" y="22471"/>
                        <a:pt x="116195" y="22407"/>
                        <a:pt x="115578" y="21977"/>
                      </a:cubicBezTo>
                      <a:cubicBezTo>
                        <a:pt x="114039" y="20926"/>
                        <a:pt x="114902" y="18953"/>
                        <a:pt x="115396" y="17784"/>
                      </a:cubicBezTo>
                      <a:cubicBezTo>
                        <a:pt x="116403" y="15516"/>
                        <a:pt x="117942" y="14032"/>
                        <a:pt x="120185" y="14032"/>
                      </a:cubicBezTo>
                      <a:close/>
                      <a:moveTo>
                        <a:pt x="115519" y="23393"/>
                      </a:moveTo>
                      <a:cubicBezTo>
                        <a:pt x="116662" y="23835"/>
                        <a:pt x="118099" y="23982"/>
                        <a:pt x="119537" y="23982"/>
                      </a:cubicBezTo>
                      <a:cubicBezTo>
                        <a:pt x="121122" y="23982"/>
                        <a:pt x="122709" y="23803"/>
                        <a:pt x="123907" y="23640"/>
                      </a:cubicBezTo>
                      <a:lnTo>
                        <a:pt x="123907" y="23640"/>
                      </a:lnTo>
                      <a:cubicBezTo>
                        <a:pt x="123537" y="25120"/>
                        <a:pt x="123473" y="26601"/>
                        <a:pt x="123784" y="28022"/>
                      </a:cubicBezTo>
                      <a:cubicBezTo>
                        <a:pt x="122477" y="28695"/>
                        <a:pt x="120284" y="29896"/>
                        <a:pt x="118548" y="29896"/>
                      </a:cubicBezTo>
                      <a:cubicBezTo>
                        <a:pt x="117906" y="29896"/>
                        <a:pt x="117325" y="29732"/>
                        <a:pt x="116876" y="29314"/>
                      </a:cubicBezTo>
                      <a:cubicBezTo>
                        <a:pt x="115332" y="27957"/>
                        <a:pt x="115149" y="25367"/>
                        <a:pt x="115519" y="23393"/>
                      </a:cubicBezTo>
                      <a:close/>
                      <a:moveTo>
                        <a:pt x="7525" y="11675"/>
                      </a:moveTo>
                      <a:cubicBezTo>
                        <a:pt x="9745" y="11675"/>
                        <a:pt x="11965" y="11863"/>
                        <a:pt x="14127" y="12233"/>
                      </a:cubicBezTo>
                      <a:cubicBezTo>
                        <a:pt x="18010" y="12850"/>
                        <a:pt x="21710" y="13960"/>
                        <a:pt x="25287" y="15499"/>
                      </a:cubicBezTo>
                      <a:cubicBezTo>
                        <a:pt x="24364" y="15993"/>
                        <a:pt x="23501" y="16609"/>
                        <a:pt x="22820" y="17414"/>
                      </a:cubicBezTo>
                      <a:cubicBezTo>
                        <a:pt x="20294" y="16673"/>
                        <a:pt x="17704" y="16057"/>
                        <a:pt x="15049" y="15687"/>
                      </a:cubicBezTo>
                      <a:cubicBezTo>
                        <a:pt x="15011" y="15681"/>
                        <a:pt x="14974" y="15678"/>
                        <a:pt x="14938" y="15678"/>
                      </a:cubicBezTo>
                      <a:cubicBezTo>
                        <a:pt x="14218" y="15678"/>
                        <a:pt x="13921" y="16803"/>
                        <a:pt x="14743" y="16920"/>
                      </a:cubicBezTo>
                      <a:cubicBezTo>
                        <a:pt x="17210" y="17290"/>
                        <a:pt x="19677" y="17843"/>
                        <a:pt x="22080" y="18524"/>
                      </a:cubicBezTo>
                      <a:cubicBezTo>
                        <a:pt x="21957" y="18830"/>
                        <a:pt x="21833" y="19140"/>
                        <a:pt x="21774" y="19446"/>
                      </a:cubicBezTo>
                      <a:cubicBezTo>
                        <a:pt x="19431" y="20004"/>
                        <a:pt x="17146" y="20374"/>
                        <a:pt x="14803" y="20680"/>
                      </a:cubicBezTo>
                      <a:cubicBezTo>
                        <a:pt x="14040" y="20741"/>
                        <a:pt x="14005" y="21922"/>
                        <a:pt x="14698" y="21922"/>
                      </a:cubicBezTo>
                      <a:cubicBezTo>
                        <a:pt x="14731" y="21922"/>
                        <a:pt x="14766" y="21919"/>
                        <a:pt x="14803" y="21913"/>
                      </a:cubicBezTo>
                      <a:cubicBezTo>
                        <a:pt x="17087" y="21667"/>
                        <a:pt x="19307" y="21297"/>
                        <a:pt x="21463" y="20803"/>
                      </a:cubicBezTo>
                      <a:lnTo>
                        <a:pt x="21463" y="20803"/>
                      </a:lnTo>
                      <a:cubicBezTo>
                        <a:pt x="21404" y="21731"/>
                        <a:pt x="21587" y="22530"/>
                        <a:pt x="21898" y="23211"/>
                      </a:cubicBezTo>
                      <a:cubicBezTo>
                        <a:pt x="19613" y="23887"/>
                        <a:pt x="17334" y="24504"/>
                        <a:pt x="15049" y="25184"/>
                      </a:cubicBezTo>
                      <a:cubicBezTo>
                        <a:pt x="14305" y="25355"/>
                        <a:pt x="14575" y="26436"/>
                        <a:pt x="15261" y="26436"/>
                      </a:cubicBezTo>
                      <a:cubicBezTo>
                        <a:pt x="15312" y="26436"/>
                        <a:pt x="15364" y="26430"/>
                        <a:pt x="15419" y="26418"/>
                      </a:cubicBezTo>
                      <a:cubicBezTo>
                        <a:pt x="17763" y="25737"/>
                        <a:pt x="20171" y="25061"/>
                        <a:pt x="22514" y="24380"/>
                      </a:cubicBezTo>
                      <a:cubicBezTo>
                        <a:pt x="22573" y="24321"/>
                        <a:pt x="22573" y="24321"/>
                        <a:pt x="22638" y="24321"/>
                      </a:cubicBezTo>
                      <a:cubicBezTo>
                        <a:pt x="23254" y="24997"/>
                        <a:pt x="24054" y="25555"/>
                        <a:pt x="24917" y="25984"/>
                      </a:cubicBezTo>
                      <a:cubicBezTo>
                        <a:pt x="21281" y="27834"/>
                        <a:pt x="17580" y="29684"/>
                        <a:pt x="13633" y="30918"/>
                      </a:cubicBezTo>
                      <a:cubicBezTo>
                        <a:pt x="11660" y="31534"/>
                        <a:pt x="9499" y="32151"/>
                        <a:pt x="7402" y="32215"/>
                      </a:cubicBezTo>
                      <a:cubicBezTo>
                        <a:pt x="7067" y="32237"/>
                        <a:pt x="6651" y="32267"/>
                        <a:pt x="6221" y="32267"/>
                      </a:cubicBezTo>
                      <a:cubicBezTo>
                        <a:pt x="5465" y="32267"/>
                        <a:pt x="4666" y="32174"/>
                        <a:pt x="4195" y="31781"/>
                      </a:cubicBezTo>
                      <a:cubicBezTo>
                        <a:pt x="3454" y="30118"/>
                        <a:pt x="3701" y="29008"/>
                        <a:pt x="4935" y="28574"/>
                      </a:cubicBezTo>
                      <a:cubicBezTo>
                        <a:pt x="5615" y="28268"/>
                        <a:pt x="6291" y="28022"/>
                        <a:pt x="6972" y="27834"/>
                      </a:cubicBezTo>
                      <a:cubicBezTo>
                        <a:pt x="7589" y="27587"/>
                        <a:pt x="7525" y="26541"/>
                        <a:pt x="6785" y="26541"/>
                      </a:cubicBezTo>
                      <a:cubicBezTo>
                        <a:pt x="6316" y="26597"/>
                        <a:pt x="5860" y="26627"/>
                        <a:pt x="5404" y="26627"/>
                      </a:cubicBezTo>
                      <a:cubicBezTo>
                        <a:pt x="4842" y="26627"/>
                        <a:pt x="4281" y="26581"/>
                        <a:pt x="3701" y="26477"/>
                      </a:cubicBezTo>
                      <a:cubicBezTo>
                        <a:pt x="2468" y="26230"/>
                        <a:pt x="1604" y="26477"/>
                        <a:pt x="2162" y="24938"/>
                      </a:cubicBezTo>
                      <a:cubicBezTo>
                        <a:pt x="2778" y="23088"/>
                        <a:pt x="4875" y="23088"/>
                        <a:pt x="6602" y="23023"/>
                      </a:cubicBezTo>
                      <a:cubicBezTo>
                        <a:pt x="7219" y="22964"/>
                        <a:pt x="7525" y="22101"/>
                        <a:pt x="6908" y="21854"/>
                      </a:cubicBezTo>
                      <a:cubicBezTo>
                        <a:pt x="5739" y="21173"/>
                        <a:pt x="435" y="19264"/>
                        <a:pt x="3701" y="17290"/>
                      </a:cubicBezTo>
                      <a:cubicBezTo>
                        <a:pt x="4318" y="16920"/>
                        <a:pt x="5243" y="16828"/>
                        <a:pt x="6184" y="16828"/>
                      </a:cubicBezTo>
                      <a:cubicBezTo>
                        <a:pt x="7124" y="16828"/>
                        <a:pt x="8080" y="16920"/>
                        <a:pt x="8758" y="16920"/>
                      </a:cubicBezTo>
                      <a:cubicBezTo>
                        <a:pt x="9375" y="16920"/>
                        <a:pt x="9686" y="15993"/>
                        <a:pt x="9069" y="15746"/>
                      </a:cubicBezTo>
                      <a:cubicBezTo>
                        <a:pt x="8329" y="15376"/>
                        <a:pt x="7219" y="15129"/>
                        <a:pt x="6538" y="14636"/>
                      </a:cubicBezTo>
                      <a:cubicBezTo>
                        <a:pt x="4999" y="13466"/>
                        <a:pt x="5921" y="11675"/>
                        <a:pt x="7525" y="11675"/>
                      </a:cubicBezTo>
                      <a:close/>
                      <a:moveTo>
                        <a:pt x="134057" y="12049"/>
                      </a:moveTo>
                      <a:cubicBezTo>
                        <a:pt x="134192" y="12049"/>
                        <a:pt x="134323" y="12068"/>
                        <a:pt x="134451" y="12110"/>
                      </a:cubicBezTo>
                      <a:cubicBezTo>
                        <a:pt x="134545" y="12139"/>
                        <a:pt x="134622" y="12154"/>
                        <a:pt x="134692" y="12154"/>
                      </a:cubicBezTo>
                      <a:cubicBezTo>
                        <a:pt x="134762" y="12154"/>
                        <a:pt x="134823" y="12139"/>
                        <a:pt x="134885" y="12110"/>
                      </a:cubicBezTo>
                      <a:cubicBezTo>
                        <a:pt x="138398" y="13402"/>
                        <a:pt x="141975" y="14759"/>
                        <a:pt x="145305" y="16486"/>
                      </a:cubicBezTo>
                      <a:cubicBezTo>
                        <a:pt x="147156" y="17473"/>
                        <a:pt x="148883" y="18583"/>
                        <a:pt x="150486" y="19816"/>
                      </a:cubicBezTo>
                      <a:cubicBezTo>
                        <a:pt x="151226" y="20433"/>
                        <a:pt x="152277" y="21173"/>
                        <a:pt x="152706" y="22037"/>
                      </a:cubicBezTo>
                      <a:cubicBezTo>
                        <a:pt x="153881" y="24321"/>
                        <a:pt x="152277" y="25801"/>
                        <a:pt x="150920" y="27158"/>
                      </a:cubicBezTo>
                      <a:cubicBezTo>
                        <a:pt x="150486" y="27587"/>
                        <a:pt x="150856" y="28204"/>
                        <a:pt x="151350" y="28268"/>
                      </a:cubicBezTo>
                      <a:cubicBezTo>
                        <a:pt x="151448" y="28260"/>
                        <a:pt x="151541" y="28256"/>
                        <a:pt x="151629" y="28256"/>
                      </a:cubicBezTo>
                      <a:cubicBezTo>
                        <a:pt x="152857" y="28256"/>
                        <a:pt x="153007" y="29064"/>
                        <a:pt x="152030" y="30735"/>
                      </a:cubicBezTo>
                      <a:cubicBezTo>
                        <a:pt x="151350" y="31041"/>
                        <a:pt x="150674" y="31352"/>
                        <a:pt x="149934" y="31599"/>
                      </a:cubicBezTo>
                      <a:cubicBezTo>
                        <a:pt x="149129" y="31969"/>
                        <a:pt x="148266" y="32215"/>
                        <a:pt x="147402" y="32462"/>
                      </a:cubicBezTo>
                      <a:cubicBezTo>
                        <a:pt x="145429" y="33079"/>
                        <a:pt x="143396" y="33508"/>
                        <a:pt x="141358" y="33878"/>
                      </a:cubicBezTo>
                      <a:cubicBezTo>
                        <a:pt x="139326" y="34189"/>
                        <a:pt x="137288" y="34436"/>
                        <a:pt x="135314" y="34618"/>
                      </a:cubicBezTo>
                      <a:cubicBezTo>
                        <a:pt x="134186" y="34744"/>
                        <a:pt x="132962" y="34996"/>
                        <a:pt x="131796" y="34996"/>
                      </a:cubicBezTo>
                      <a:cubicBezTo>
                        <a:pt x="130668" y="34996"/>
                        <a:pt x="129596" y="34760"/>
                        <a:pt x="128718" y="33942"/>
                      </a:cubicBezTo>
                      <a:cubicBezTo>
                        <a:pt x="125076" y="30548"/>
                        <a:pt x="123966" y="25984"/>
                        <a:pt x="126004" y="21484"/>
                      </a:cubicBezTo>
                      <a:cubicBezTo>
                        <a:pt x="126803" y="19570"/>
                        <a:pt x="127913" y="17784"/>
                        <a:pt x="129211" y="16180"/>
                      </a:cubicBezTo>
                      <a:cubicBezTo>
                        <a:pt x="130125" y="15092"/>
                        <a:pt x="132360" y="12049"/>
                        <a:pt x="134057" y="12049"/>
                      </a:cubicBezTo>
                      <a:close/>
                      <a:moveTo>
                        <a:pt x="94582" y="5803"/>
                      </a:moveTo>
                      <a:cubicBezTo>
                        <a:pt x="107374" y="5803"/>
                        <a:pt x="120057" y="7647"/>
                        <a:pt x="132354" y="11305"/>
                      </a:cubicBezTo>
                      <a:cubicBezTo>
                        <a:pt x="130938" y="12110"/>
                        <a:pt x="129640" y="13713"/>
                        <a:pt x="128777" y="14700"/>
                      </a:cubicBezTo>
                      <a:cubicBezTo>
                        <a:pt x="128407" y="15129"/>
                        <a:pt x="128037" y="15563"/>
                        <a:pt x="127731" y="16057"/>
                      </a:cubicBezTo>
                      <a:cubicBezTo>
                        <a:pt x="125607" y="14297"/>
                        <a:pt x="122774" y="12661"/>
                        <a:pt x="119984" y="12661"/>
                      </a:cubicBezTo>
                      <a:cubicBezTo>
                        <a:pt x="119935" y="12661"/>
                        <a:pt x="119886" y="12661"/>
                        <a:pt x="119836" y="12662"/>
                      </a:cubicBezTo>
                      <a:cubicBezTo>
                        <a:pt x="117182" y="12662"/>
                        <a:pt x="115273" y="14947"/>
                        <a:pt x="114222" y="17226"/>
                      </a:cubicBezTo>
                      <a:cubicBezTo>
                        <a:pt x="113975" y="17784"/>
                        <a:pt x="113728" y="18460"/>
                        <a:pt x="113481" y="19264"/>
                      </a:cubicBezTo>
                      <a:cubicBezTo>
                        <a:pt x="108548" y="18706"/>
                        <a:pt x="103614" y="18277"/>
                        <a:pt x="98680" y="17719"/>
                      </a:cubicBezTo>
                      <a:cubicBezTo>
                        <a:pt x="95600" y="17332"/>
                        <a:pt x="92545" y="17198"/>
                        <a:pt x="89494" y="17198"/>
                      </a:cubicBezTo>
                      <a:cubicBezTo>
                        <a:pt x="84298" y="17198"/>
                        <a:pt x="79112" y="17588"/>
                        <a:pt x="73827" y="17784"/>
                      </a:cubicBezTo>
                      <a:cubicBezTo>
                        <a:pt x="73023" y="17784"/>
                        <a:pt x="73023" y="19076"/>
                        <a:pt x="73887" y="19076"/>
                      </a:cubicBezTo>
                      <a:cubicBezTo>
                        <a:pt x="79243" y="18880"/>
                        <a:pt x="84521" y="18477"/>
                        <a:pt x="89821" y="18477"/>
                      </a:cubicBezTo>
                      <a:cubicBezTo>
                        <a:pt x="92762" y="18477"/>
                        <a:pt x="95709" y="18601"/>
                        <a:pt x="98680" y="18953"/>
                      </a:cubicBezTo>
                      <a:cubicBezTo>
                        <a:pt x="103554" y="19570"/>
                        <a:pt x="108424" y="19940"/>
                        <a:pt x="113299" y="20497"/>
                      </a:cubicBezTo>
                      <a:cubicBezTo>
                        <a:pt x="113299" y="21297"/>
                        <a:pt x="113481" y="22101"/>
                        <a:pt x="114098" y="22594"/>
                      </a:cubicBezTo>
                      <a:lnTo>
                        <a:pt x="114286" y="22777"/>
                      </a:lnTo>
                      <a:cubicBezTo>
                        <a:pt x="113792" y="25367"/>
                        <a:pt x="114039" y="28885"/>
                        <a:pt x="116319" y="30548"/>
                      </a:cubicBezTo>
                      <a:cubicBezTo>
                        <a:pt x="116967" y="31035"/>
                        <a:pt x="117711" y="31227"/>
                        <a:pt x="118495" y="31227"/>
                      </a:cubicBezTo>
                      <a:cubicBezTo>
                        <a:pt x="120396" y="31227"/>
                        <a:pt x="122537" y="30100"/>
                        <a:pt x="124154" y="29314"/>
                      </a:cubicBezTo>
                      <a:cubicBezTo>
                        <a:pt x="124277" y="29625"/>
                        <a:pt x="124400" y="29995"/>
                        <a:pt x="124583" y="30301"/>
                      </a:cubicBezTo>
                      <a:cubicBezTo>
                        <a:pt x="125446" y="31969"/>
                        <a:pt x="126991" y="34618"/>
                        <a:pt x="128841" y="35728"/>
                      </a:cubicBezTo>
                      <a:cubicBezTo>
                        <a:pt x="122427" y="39305"/>
                        <a:pt x="114098" y="39429"/>
                        <a:pt x="106944" y="39863"/>
                      </a:cubicBezTo>
                      <a:cubicBezTo>
                        <a:pt x="104225" y="40026"/>
                        <a:pt x="101507" y="40109"/>
                        <a:pt x="98788" y="40109"/>
                      </a:cubicBezTo>
                      <a:cubicBezTo>
                        <a:pt x="94352" y="40109"/>
                        <a:pt x="89917" y="39888"/>
                        <a:pt x="85481" y="39429"/>
                      </a:cubicBezTo>
                      <a:cubicBezTo>
                        <a:pt x="78145" y="38630"/>
                        <a:pt x="70867" y="37273"/>
                        <a:pt x="63713" y="35299"/>
                      </a:cubicBezTo>
                      <a:cubicBezTo>
                        <a:pt x="57111" y="33508"/>
                        <a:pt x="50820" y="30859"/>
                        <a:pt x="44224" y="28944"/>
                      </a:cubicBezTo>
                      <a:cubicBezTo>
                        <a:pt x="41076" y="28022"/>
                        <a:pt x="37810" y="27217"/>
                        <a:pt x="34538" y="26847"/>
                      </a:cubicBezTo>
                      <a:cubicBezTo>
                        <a:pt x="31085" y="26418"/>
                        <a:pt x="26891" y="26724"/>
                        <a:pt x="24241" y="24074"/>
                      </a:cubicBezTo>
                      <a:cubicBezTo>
                        <a:pt x="19924" y="19634"/>
                        <a:pt x="25721" y="16180"/>
                        <a:pt x="29604" y="15440"/>
                      </a:cubicBezTo>
                      <a:cubicBezTo>
                        <a:pt x="33369" y="14636"/>
                        <a:pt x="37193" y="14083"/>
                        <a:pt x="40952" y="13343"/>
                      </a:cubicBezTo>
                      <a:cubicBezTo>
                        <a:pt x="55384" y="10565"/>
                        <a:pt x="69757" y="7299"/>
                        <a:pt x="84435" y="6189"/>
                      </a:cubicBezTo>
                      <a:cubicBezTo>
                        <a:pt x="87822" y="5931"/>
                        <a:pt x="91206" y="5803"/>
                        <a:pt x="94582" y="5803"/>
                      </a:cubicBezTo>
                      <a:close/>
                      <a:moveTo>
                        <a:pt x="75662" y="1"/>
                      </a:moveTo>
                      <a:cubicBezTo>
                        <a:pt x="73309" y="1"/>
                        <a:pt x="69762" y="281"/>
                        <a:pt x="68829" y="2301"/>
                      </a:cubicBezTo>
                      <a:cubicBezTo>
                        <a:pt x="68400" y="3288"/>
                        <a:pt x="68829" y="3781"/>
                        <a:pt x="69569" y="4151"/>
                      </a:cubicBezTo>
                      <a:cubicBezTo>
                        <a:pt x="68336" y="4768"/>
                        <a:pt x="67472" y="5755"/>
                        <a:pt x="68153" y="6929"/>
                      </a:cubicBezTo>
                      <a:cubicBezTo>
                        <a:pt x="63589" y="7669"/>
                        <a:pt x="59085" y="8532"/>
                        <a:pt x="54521" y="9396"/>
                      </a:cubicBezTo>
                      <a:cubicBezTo>
                        <a:pt x="50097" y="8132"/>
                        <a:pt x="45269" y="6598"/>
                        <a:pt x="40534" y="6598"/>
                      </a:cubicBezTo>
                      <a:cubicBezTo>
                        <a:pt x="39724" y="6598"/>
                        <a:pt x="38917" y="6643"/>
                        <a:pt x="38115" y="6741"/>
                      </a:cubicBezTo>
                      <a:cubicBezTo>
                        <a:pt x="34292" y="7176"/>
                        <a:pt x="33922" y="10136"/>
                        <a:pt x="35466" y="13032"/>
                      </a:cubicBezTo>
                      <a:cubicBezTo>
                        <a:pt x="32565" y="13466"/>
                        <a:pt x="29545" y="13836"/>
                        <a:pt x="26831" y="14823"/>
                      </a:cubicBezTo>
                      <a:lnTo>
                        <a:pt x="26767" y="14759"/>
                      </a:lnTo>
                      <a:cubicBezTo>
                        <a:pt x="21159" y="12211"/>
                        <a:pt x="14664" y="10338"/>
                        <a:pt x="8383" y="10338"/>
                      </a:cubicBezTo>
                      <a:cubicBezTo>
                        <a:pt x="7829" y="10338"/>
                        <a:pt x="7276" y="10353"/>
                        <a:pt x="6726" y="10383"/>
                      </a:cubicBezTo>
                      <a:cubicBezTo>
                        <a:pt x="5305" y="10442"/>
                        <a:pt x="3578" y="10935"/>
                        <a:pt x="3454" y="12662"/>
                      </a:cubicBezTo>
                      <a:cubicBezTo>
                        <a:pt x="3331" y="14083"/>
                        <a:pt x="4318" y="15006"/>
                        <a:pt x="5551" y="15622"/>
                      </a:cubicBezTo>
                      <a:cubicBezTo>
                        <a:pt x="3765" y="15687"/>
                        <a:pt x="1915" y="16116"/>
                        <a:pt x="1357" y="17784"/>
                      </a:cubicBezTo>
                      <a:cubicBezTo>
                        <a:pt x="617" y="19940"/>
                        <a:pt x="2468" y="21173"/>
                        <a:pt x="4259" y="21977"/>
                      </a:cubicBezTo>
                      <a:cubicBezTo>
                        <a:pt x="2344" y="22347"/>
                        <a:pt x="311" y="23211"/>
                        <a:pt x="124" y="25184"/>
                      </a:cubicBezTo>
                      <a:cubicBezTo>
                        <a:pt x="1" y="26971"/>
                        <a:pt x="1792" y="27587"/>
                        <a:pt x="3642" y="27834"/>
                      </a:cubicBezTo>
                      <a:cubicBezTo>
                        <a:pt x="2591" y="28451"/>
                        <a:pt x="1668" y="29314"/>
                        <a:pt x="1728" y="30548"/>
                      </a:cubicBezTo>
                      <a:cubicBezTo>
                        <a:pt x="1792" y="32521"/>
                        <a:pt x="4318" y="33326"/>
                        <a:pt x="5921" y="33508"/>
                      </a:cubicBezTo>
                      <a:cubicBezTo>
                        <a:pt x="6337" y="33542"/>
                        <a:pt x="6755" y="33558"/>
                        <a:pt x="7174" y="33558"/>
                      </a:cubicBezTo>
                      <a:cubicBezTo>
                        <a:pt x="13722" y="33558"/>
                        <a:pt x="20650" y="29626"/>
                        <a:pt x="26215" y="26788"/>
                      </a:cubicBezTo>
                      <a:cubicBezTo>
                        <a:pt x="26274" y="26724"/>
                        <a:pt x="26338" y="26724"/>
                        <a:pt x="26397" y="26665"/>
                      </a:cubicBezTo>
                      <a:cubicBezTo>
                        <a:pt x="28494" y="27405"/>
                        <a:pt x="30779" y="27775"/>
                        <a:pt x="32506" y="27898"/>
                      </a:cubicBezTo>
                      <a:cubicBezTo>
                        <a:pt x="40523" y="28638"/>
                        <a:pt x="47983" y="31475"/>
                        <a:pt x="55508" y="34066"/>
                      </a:cubicBezTo>
                      <a:cubicBezTo>
                        <a:pt x="62909" y="36656"/>
                        <a:pt x="70497" y="38565"/>
                        <a:pt x="78268" y="39740"/>
                      </a:cubicBezTo>
                      <a:cubicBezTo>
                        <a:pt x="85034" y="40826"/>
                        <a:pt x="91910" y="41370"/>
                        <a:pt x="98786" y="41370"/>
                      </a:cubicBezTo>
                      <a:cubicBezTo>
                        <a:pt x="100870" y="41370"/>
                        <a:pt x="102954" y="41320"/>
                        <a:pt x="105035" y="41220"/>
                      </a:cubicBezTo>
                      <a:cubicBezTo>
                        <a:pt x="109781" y="41032"/>
                        <a:pt x="114532" y="40539"/>
                        <a:pt x="119220" y="39922"/>
                      </a:cubicBezTo>
                      <a:cubicBezTo>
                        <a:pt x="123290" y="39305"/>
                        <a:pt x="126927" y="38506"/>
                        <a:pt x="130444" y="36286"/>
                      </a:cubicBezTo>
                      <a:cubicBezTo>
                        <a:pt x="130637" y="36310"/>
                        <a:pt x="130834" y="36320"/>
                        <a:pt x="131034" y="36320"/>
                      </a:cubicBezTo>
                      <a:cubicBezTo>
                        <a:pt x="131860" y="36320"/>
                        <a:pt x="132734" y="36150"/>
                        <a:pt x="133528" y="36098"/>
                      </a:cubicBezTo>
                      <a:cubicBezTo>
                        <a:pt x="135314" y="35916"/>
                        <a:pt x="137105" y="35728"/>
                        <a:pt x="138891" y="35482"/>
                      </a:cubicBezTo>
                      <a:cubicBezTo>
                        <a:pt x="142345" y="35052"/>
                        <a:pt x="145740" y="34436"/>
                        <a:pt x="149070" y="33326"/>
                      </a:cubicBezTo>
                      <a:cubicBezTo>
                        <a:pt x="150733" y="32709"/>
                        <a:pt x="154187" y="31845"/>
                        <a:pt x="154497" y="29561"/>
                      </a:cubicBezTo>
                      <a:cubicBezTo>
                        <a:pt x="154680" y="28204"/>
                        <a:pt x="153693" y="27528"/>
                        <a:pt x="152647" y="27217"/>
                      </a:cubicBezTo>
                      <a:cubicBezTo>
                        <a:pt x="153693" y="26048"/>
                        <a:pt x="154621" y="24627"/>
                        <a:pt x="154433" y="22964"/>
                      </a:cubicBezTo>
                      <a:cubicBezTo>
                        <a:pt x="154127" y="20803"/>
                        <a:pt x="151907" y="19264"/>
                        <a:pt x="150239" y="18089"/>
                      </a:cubicBezTo>
                      <a:cubicBezTo>
                        <a:pt x="145552" y="14636"/>
                        <a:pt x="140066" y="12662"/>
                        <a:pt x="134638" y="10689"/>
                      </a:cubicBezTo>
                      <a:cubicBezTo>
                        <a:pt x="134574" y="10689"/>
                        <a:pt x="134515" y="10629"/>
                        <a:pt x="134451" y="10629"/>
                      </a:cubicBezTo>
                      <a:cubicBezTo>
                        <a:pt x="122486" y="6865"/>
                        <a:pt x="110028" y="4768"/>
                        <a:pt x="97510" y="4521"/>
                      </a:cubicBezTo>
                      <a:cubicBezTo>
                        <a:pt x="94673" y="2735"/>
                        <a:pt x="91466" y="1931"/>
                        <a:pt x="88195" y="1378"/>
                      </a:cubicBezTo>
                      <a:cubicBezTo>
                        <a:pt x="84435" y="761"/>
                        <a:pt x="80612" y="81"/>
                        <a:pt x="76847" y="21"/>
                      </a:cubicBezTo>
                      <a:cubicBezTo>
                        <a:pt x="76512" y="11"/>
                        <a:pt x="76109" y="1"/>
                        <a:pt x="756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30"/>
                <p:cNvSpPr/>
                <p:nvPr/>
              </p:nvSpPr>
              <p:spPr>
                <a:xfrm>
                  <a:off x="5697957" y="4485705"/>
                  <a:ext cx="809477" cy="56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9" h="3248" extrusionOk="0">
                      <a:moveTo>
                        <a:pt x="45937" y="1"/>
                      </a:moveTo>
                      <a:cubicBezTo>
                        <a:pt x="45902" y="1"/>
                        <a:pt x="45865" y="4"/>
                        <a:pt x="45827" y="9"/>
                      </a:cubicBezTo>
                      <a:cubicBezTo>
                        <a:pt x="37243" y="1530"/>
                        <a:pt x="28700" y="1977"/>
                        <a:pt x="20118" y="1977"/>
                      </a:cubicBezTo>
                      <a:cubicBezTo>
                        <a:pt x="13714" y="1977"/>
                        <a:pt x="7288" y="1728"/>
                        <a:pt x="804" y="1490"/>
                      </a:cubicBezTo>
                      <a:cubicBezTo>
                        <a:pt x="0" y="1490"/>
                        <a:pt x="0" y="2723"/>
                        <a:pt x="864" y="2787"/>
                      </a:cubicBezTo>
                      <a:cubicBezTo>
                        <a:pt x="7202" y="3017"/>
                        <a:pt x="13496" y="3248"/>
                        <a:pt x="19770" y="3248"/>
                      </a:cubicBezTo>
                      <a:cubicBezTo>
                        <a:pt x="28578" y="3248"/>
                        <a:pt x="37344" y="2793"/>
                        <a:pt x="46133" y="1243"/>
                      </a:cubicBezTo>
                      <a:cubicBezTo>
                        <a:pt x="46899" y="1125"/>
                        <a:pt x="46653" y="1"/>
                        <a:pt x="459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21" name="Google Shape;1621;p30"/>
          <p:cNvSpPr txBox="1">
            <a:spLocks noGrp="1"/>
          </p:cNvSpPr>
          <p:nvPr>
            <p:ph type="title"/>
          </p:nvPr>
        </p:nvSpPr>
        <p:spPr>
          <a:xfrm>
            <a:off x="1145850" y="962825"/>
            <a:ext cx="41517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30"/>
          <p:cNvSpPr txBox="1">
            <a:spLocks noGrp="1"/>
          </p:cNvSpPr>
          <p:nvPr>
            <p:ph type="subTitle" idx="1"/>
          </p:nvPr>
        </p:nvSpPr>
        <p:spPr>
          <a:xfrm>
            <a:off x="1145850" y="1821800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30"/>
          <p:cNvSpPr txBox="1"/>
          <p:nvPr/>
        </p:nvSpPr>
        <p:spPr>
          <a:xfrm>
            <a:off x="1145850" y="3688150"/>
            <a:ext cx="4812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b="1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2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21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11" Type="http://schemas.openxmlformats.org/officeDocument/2006/relationships/image" Target="../media/image38.png"/><Relationship Id="rId5" Type="http://schemas.openxmlformats.org/officeDocument/2006/relationships/image" Target="../media/image33.sv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23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svg"/><Relationship Id="rId9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2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13FB03-5A56-EB2D-6DC1-8B265FBF8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0"/>
            <a:ext cx="7704000" cy="1065368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164D73"/>
                </a:solidFill>
              </a:rPr>
              <a:t>Une bonne fois pour toutes </a:t>
            </a:r>
            <a:r>
              <a:rPr lang="fr-FR" dirty="0"/>
              <a:t>: loi des grands nombres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FF8042-3BCB-41E5-53F9-A05ACD39D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93" y="1255222"/>
            <a:ext cx="4256321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A3D9404-39C2-3030-57C4-832A98A5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64" y="1255222"/>
            <a:ext cx="4317452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269795C-6FAA-A610-41B7-001943F85D48}"/>
              </a:ext>
            </a:extLst>
          </p:cNvPr>
          <p:cNvSpPr txBox="1"/>
          <p:nvPr/>
        </p:nvSpPr>
        <p:spPr>
          <a:xfrm>
            <a:off x="989256" y="4503573"/>
            <a:ext cx="288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rgbClr val="164D73"/>
                </a:solidFill>
                <a:latin typeface="Geologica" panose="020B0604020202020204" charset="0"/>
              </a:rPr>
              <a:t>Producteur : ~2%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2B752FC-AF6B-2334-7FDB-A0E8CC7FE2F4}"/>
              </a:ext>
            </a:extLst>
          </p:cNvPr>
          <p:cNvSpPr txBox="1"/>
          <p:nvPr/>
        </p:nvSpPr>
        <p:spPr>
          <a:xfrm>
            <a:off x="5303993" y="4495222"/>
            <a:ext cx="288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rgbClr val="164D73"/>
                </a:solidFill>
                <a:latin typeface="Geologica" panose="020B0604020202020204" charset="0"/>
              </a:rPr>
              <a:t>Producteur : ~17%</a:t>
            </a:r>
          </a:p>
        </p:txBody>
      </p:sp>
    </p:spTree>
    <p:extLst>
      <p:ext uri="{BB962C8B-B14F-4D97-AF65-F5344CB8AC3E}">
        <p14:creationId xmlns:p14="http://schemas.microsoft.com/office/powerpoint/2010/main" val="3512491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D1296C95-311A-5C0F-2CAC-74567C958C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73" b="2545"/>
          <a:stretch/>
        </p:blipFill>
        <p:spPr>
          <a:xfrm>
            <a:off x="4572000" y="220791"/>
            <a:ext cx="3947160" cy="409212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23517AF-3235-CB99-1AD5-B6709BCA5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075" y="220791"/>
            <a:ext cx="4031329" cy="436663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0951438-14AE-65B9-5E12-1A449F9F6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67" y="0"/>
            <a:ext cx="1223050" cy="122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007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6037" y="5346743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pic>
        <p:nvPicPr>
          <p:cNvPr id="8" name="Image 7" descr="Une image contenant clipart, Graphique, conception&#10;&#10;Description générée automatiquement">
            <a:extLst>
              <a:ext uri="{FF2B5EF4-FFF2-40B4-BE49-F238E27FC236}">
                <a16:creationId xmlns:a16="http://schemas.microsoft.com/office/drawing/2014/main" id="{CF21F5CB-AC95-6DE9-7828-185F06E76A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825" y="2814145"/>
            <a:ext cx="608078" cy="60807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6A99D84-DA55-49AB-C2A5-F015F674FB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565" y="1576024"/>
            <a:ext cx="586833" cy="586833"/>
          </a:xfrm>
          <a:prstGeom prst="rect">
            <a:avLst/>
          </a:prstGeom>
        </p:spPr>
      </p:pic>
      <p:pic>
        <p:nvPicPr>
          <p:cNvPr id="16" name="Image 1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4F95FB86-6E5D-2EED-9B53-699FBA2430D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60086" y="2671237"/>
            <a:ext cx="893894" cy="893894"/>
          </a:xfrm>
          <a:prstGeom prst="rect">
            <a:avLst/>
          </a:prstGeom>
        </p:spPr>
      </p:pic>
      <p:pic>
        <p:nvPicPr>
          <p:cNvPr id="17" name="Image 1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FEA7D4C3-A5E2-5E19-A6C4-649EC17995A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58582" y="1422494"/>
            <a:ext cx="893894" cy="893894"/>
          </a:xfrm>
          <a:prstGeom prst="rect">
            <a:avLst/>
          </a:prstGeom>
        </p:spPr>
      </p:pic>
      <p:pic>
        <p:nvPicPr>
          <p:cNvPr id="19" name="Image 18" descr="Une image contenant Graphique, clipart, graphisme, cercle&#10;&#10;Description générée automatiquement">
            <a:extLst>
              <a:ext uri="{FF2B5EF4-FFF2-40B4-BE49-F238E27FC236}">
                <a16:creationId xmlns:a16="http://schemas.microsoft.com/office/drawing/2014/main" id="{25574B43-1D70-5BB7-79AA-D3D70B0A1C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825" y="108682"/>
            <a:ext cx="750079" cy="750079"/>
          </a:xfrm>
          <a:prstGeom prst="rect">
            <a:avLst/>
          </a:prstGeom>
        </p:spPr>
      </p:pic>
      <p:pic>
        <p:nvPicPr>
          <p:cNvPr id="21" name="Image 20" descr="Une image contenant clipart, dessin humoristique, illustration, Dessin animé&#10;&#10;Description générée automatiquement">
            <a:extLst>
              <a:ext uri="{FF2B5EF4-FFF2-40B4-BE49-F238E27FC236}">
                <a16:creationId xmlns:a16="http://schemas.microsoft.com/office/drawing/2014/main" id="{A5D0B493-DE7E-F8FC-25F4-FAE1008754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42473" y="36775"/>
            <a:ext cx="893894" cy="893894"/>
          </a:xfrm>
          <a:prstGeom prst="rect">
            <a:avLst/>
          </a:prstGeom>
        </p:spPr>
      </p:pic>
      <p:graphicFrame>
        <p:nvGraphicFramePr>
          <p:cNvPr id="26" name="Tableau 25">
            <a:extLst>
              <a:ext uri="{FF2B5EF4-FFF2-40B4-BE49-F238E27FC236}">
                <a16:creationId xmlns:a16="http://schemas.microsoft.com/office/drawing/2014/main" id="{38509F6E-5447-3DC9-277F-A5DFA40526E6}"/>
              </a:ext>
            </a:extLst>
          </p:cNvPr>
          <p:cNvGraphicFramePr>
            <a:graphicFrameLocks noGrp="1"/>
          </p:cNvGraphicFramePr>
          <p:nvPr/>
        </p:nvGraphicFramePr>
        <p:xfrm>
          <a:off x="2025018" y="51949"/>
          <a:ext cx="5459636" cy="5022974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1299413">
                  <a:extLst>
                    <a:ext uri="{9D8B030D-6E8A-4147-A177-3AD203B41FA5}">
                      <a16:colId xmlns:a16="http://schemas.microsoft.com/office/drawing/2014/main" val="1584396170"/>
                    </a:ext>
                  </a:extLst>
                </a:gridCol>
                <a:gridCol w="1430405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1251835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  <a:gridCol w="1477983">
                  <a:extLst>
                    <a:ext uri="{9D8B030D-6E8A-4147-A177-3AD203B41FA5}">
                      <a16:colId xmlns:a16="http://schemas.microsoft.com/office/drawing/2014/main" val="4231309004"/>
                    </a:ext>
                  </a:extLst>
                </a:gridCol>
              </a:tblGrid>
              <a:tr h="280924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Producteur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 sélectionnées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Consommateur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Energie (Kilocalories)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36077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Glucides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779234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31" name="Image 30" descr="Une image contenant clipart, Graphique, dessin humoristique, créativité&#10;&#10;Description générée automatiquement">
            <a:extLst>
              <a:ext uri="{FF2B5EF4-FFF2-40B4-BE49-F238E27FC236}">
                <a16:creationId xmlns:a16="http://schemas.microsoft.com/office/drawing/2014/main" id="{C8013EB6-30AC-8139-27B0-164D059C54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85380" y="1084536"/>
            <a:ext cx="553258" cy="553258"/>
          </a:xfrm>
          <a:prstGeom prst="rect">
            <a:avLst/>
          </a:prstGeom>
        </p:spPr>
      </p:pic>
      <p:pic>
        <p:nvPicPr>
          <p:cNvPr id="35" name="Image 34" descr="Une image contenant Graphique, clipart, dessin humoristique, cercle&#10;&#10;Description générée automatiquement">
            <a:extLst>
              <a:ext uri="{FF2B5EF4-FFF2-40B4-BE49-F238E27FC236}">
                <a16:creationId xmlns:a16="http://schemas.microsoft.com/office/drawing/2014/main" id="{4BADF5DB-2DF8-29FC-1E5E-F9959E3171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9327" y="1161925"/>
            <a:ext cx="529930" cy="529930"/>
          </a:xfrm>
          <a:prstGeom prst="rect">
            <a:avLst/>
          </a:prstGeom>
        </p:spPr>
      </p:pic>
      <p:pic>
        <p:nvPicPr>
          <p:cNvPr id="37" name="Image 36" descr="Une image contenant art, Symétrie, conception&#10;&#10;Description générée automatiquement">
            <a:extLst>
              <a:ext uri="{FF2B5EF4-FFF2-40B4-BE49-F238E27FC236}">
                <a16:creationId xmlns:a16="http://schemas.microsoft.com/office/drawing/2014/main" id="{EF479B94-13F3-8105-7318-DE0587592F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61298" y="1966138"/>
            <a:ext cx="622305" cy="622305"/>
          </a:xfrm>
          <a:prstGeom prst="rect">
            <a:avLst/>
          </a:prstGeom>
        </p:spPr>
      </p:pic>
      <p:pic>
        <p:nvPicPr>
          <p:cNvPr id="39" name="Image 38" descr="Une image contenant Police, Graphique, capture d’écran, symbole&#10;&#10;Description générée automatiquement">
            <a:extLst>
              <a:ext uri="{FF2B5EF4-FFF2-40B4-BE49-F238E27FC236}">
                <a16:creationId xmlns:a16="http://schemas.microsoft.com/office/drawing/2014/main" id="{E381D0C3-8536-746B-D5DE-ECB5651C2B2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05291" y="2899727"/>
            <a:ext cx="568030" cy="568030"/>
          </a:xfrm>
          <a:prstGeom prst="rect">
            <a:avLst/>
          </a:prstGeom>
        </p:spPr>
      </p:pic>
      <p:pic>
        <p:nvPicPr>
          <p:cNvPr id="41" name="Image 40" descr="Une image contenant clipart, symbole, Graphique, jaune&#10;&#10;Description générée automatiquement">
            <a:extLst>
              <a:ext uri="{FF2B5EF4-FFF2-40B4-BE49-F238E27FC236}">
                <a16:creationId xmlns:a16="http://schemas.microsoft.com/office/drawing/2014/main" id="{04C3A80A-F353-5A5E-C982-2E8FADD8919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35646" y="2992249"/>
            <a:ext cx="553258" cy="553258"/>
          </a:xfrm>
          <a:prstGeom prst="rect">
            <a:avLst/>
          </a:prstGeom>
        </p:spPr>
      </p:pic>
      <p:pic>
        <p:nvPicPr>
          <p:cNvPr id="43" name="Image 42" descr="Une image contenant cercle, Police, Graphique, logo&#10;&#10;Description générée automatiquement">
            <a:extLst>
              <a:ext uri="{FF2B5EF4-FFF2-40B4-BE49-F238E27FC236}">
                <a16:creationId xmlns:a16="http://schemas.microsoft.com/office/drawing/2014/main" id="{2845E9A1-265F-586E-E229-5B2A906B913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78242" y="3520343"/>
            <a:ext cx="811344" cy="811344"/>
          </a:xfrm>
          <a:prstGeom prst="rect">
            <a:avLst/>
          </a:prstGeom>
        </p:spPr>
      </p:pic>
      <p:pic>
        <p:nvPicPr>
          <p:cNvPr id="44" name="Image 43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570C8563-31D0-447A-50AC-FD9D29A867A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57635" y="2762265"/>
            <a:ext cx="1463570" cy="1463570"/>
          </a:xfrm>
          <a:prstGeom prst="rect">
            <a:avLst/>
          </a:prstGeom>
        </p:spPr>
      </p:pic>
      <p:pic>
        <p:nvPicPr>
          <p:cNvPr id="45" name="Image 44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C0CAB16D-F911-147B-E3E0-3E944DAA9AF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746867" y="1840903"/>
            <a:ext cx="893894" cy="893894"/>
          </a:xfrm>
          <a:prstGeom prst="rect">
            <a:avLst/>
          </a:prstGeom>
        </p:spPr>
      </p:pic>
      <p:pic>
        <p:nvPicPr>
          <p:cNvPr id="46" name="Image 4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2B49C353-C4C3-EE0A-12A9-48F2BA8C556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8399288" y="1081627"/>
            <a:ext cx="732983" cy="732983"/>
          </a:xfrm>
          <a:prstGeom prst="rect">
            <a:avLst/>
          </a:prstGeom>
        </p:spPr>
      </p:pic>
      <p:pic>
        <p:nvPicPr>
          <p:cNvPr id="47" name="Image 4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B00B0924-7963-454C-6DFD-8A36B0AEC0F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11285" y="1037411"/>
            <a:ext cx="732983" cy="73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62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F592913-5908-FA62-B4B4-1F5237828BDB}"/>
              </a:ext>
            </a:extLst>
          </p:cNvPr>
          <p:cNvCxnSpPr>
            <a:cxnSpLocks/>
          </p:cNvCxnSpPr>
          <p:nvPr/>
        </p:nvCxnSpPr>
        <p:spPr>
          <a:xfrm flipV="1">
            <a:off x="2196704" y="608276"/>
            <a:ext cx="1590738" cy="482516"/>
          </a:xfrm>
          <a:prstGeom prst="curvedConnector3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se de données avec un remplissage uni">
            <a:extLst>
              <a:ext uri="{FF2B5EF4-FFF2-40B4-BE49-F238E27FC236}">
                <a16:creationId xmlns:a16="http://schemas.microsoft.com/office/drawing/2014/main" id="{53725244-0B80-974F-F7F1-A7BB8D6A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7027" y="92751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9795CD-51A1-989A-7910-CAED5189C2B2}"/>
              </a:ext>
            </a:extLst>
          </p:cNvPr>
          <p:cNvCxnSpPr>
            <a:cxnSpLocks/>
          </p:cNvCxnSpPr>
          <p:nvPr/>
        </p:nvCxnSpPr>
        <p:spPr>
          <a:xfrm>
            <a:off x="4953000" y="739112"/>
            <a:ext cx="1066262" cy="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CC57797-4523-F4F7-082F-A9320C688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93" y="358583"/>
            <a:ext cx="795228" cy="7952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D17F76-72AB-A3E6-963C-7E160548C4D8}"/>
              </a:ext>
            </a:extLst>
          </p:cNvPr>
          <p:cNvCxnSpPr>
            <a:cxnSpLocks/>
          </p:cNvCxnSpPr>
          <p:nvPr/>
        </p:nvCxnSpPr>
        <p:spPr>
          <a:xfrm>
            <a:off x="6794319" y="1309730"/>
            <a:ext cx="0" cy="61051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887AA-227D-3867-8843-25CBF3EA5895}"/>
              </a:ext>
            </a:extLst>
          </p:cNvPr>
          <p:cNvSpPr txBox="1"/>
          <p:nvPr/>
        </p:nvSpPr>
        <p:spPr>
          <a:xfrm>
            <a:off x="4151599" y="146611"/>
            <a:ext cx="14154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réponses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7227647" y="434451"/>
            <a:ext cx="1608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Algorithmes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Statistiques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678" y="499884"/>
            <a:ext cx="3832242" cy="4900150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24218" y="1704338"/>
            <a:ext cx="3940201" cy="369569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B30997C-CAE0-0CE6-20BD-2C60885B9986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08179" y="1062501"/>
            <a:ext cx="3616647" cy="299363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B83ECF2-EAD3-D951-17A7-D52D0DDCB8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1966" y="2076159"/>
            <a:ext cx="3690754" cy="235518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3D950BC-9D4D-1C1C-4009-1384C67A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532" y="486030"/>
            <a:ext cx="6582519" cy="4171440"/>
          </a:xfrm>
          <a:prstGeom prst="rect">
            <a:avLst/>
          </a:prstGeom>
        </p:spPr>
      </p:pic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68580" y="498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948732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27"/>
          <p:cNvSpPr txBox="1"/>
          <p:nvPr/>
        </p:nvSpPr>
        <p:spPr>
          <a:xfrm>
            <a:off x="444891" y="2886828"/>
            <a:ext cx="1566000" cy="150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Les informations sont conservées dans un fichier au format .JSON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83" name="Google Shape;783;p27"/>
          <p:cNvSpPr txBox="1"/>
          <p:nvPr/>
        </p:nvSpPr>
        <p:spPr>
          <a:xfrm>
            <a:off x="5432831" y="2865641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L’API retourne un nouveau fichier au format .JSON dans lequel se trouve les résultats 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" name="Google Shape;783;p27">
            <a:extLst>
              <a:ext uri="{FF2B5EF4-FFF2-40B4-BE49-F238E27FC236}">
                <a16:creationId xmlns:a16="http://schemas.microsoft.com/office/drawing/2014/main" id="{48A72E6C-2B23-32CA-B283-5E91CB80B851}"/>
              </a:ext>
            </a:extLst>
          </p:cNvPr>
          <p:cNvSpPr txBox="1"/>
          <p:nvPr/>
        </p:nvSpPr>
        <p:spPr>
          <a:xfrm>
            <a:off x="3789000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L’API applique le modèle associé qui est extrait du fichier pickle 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" name="Google Shape;783;p27">
            <a:extLst>
              <a:ext uri="{FF2B5EF4-FFF2-40B4-BE49-F238E27FC236}">
                <a16:creationId xmlns:a16="http://schemas.microsoft.com/office/drawing/2014/main" id="{D4D7049A-91D2-A5BD-80AC-7F763895B2BD}"/>
              </a:ext>
            </a:extLst>
          </p:cNvPr>
          <p:cNvSpPr txBox="1"/>
          <p:nvPr/>
        </p:nvSpPr>
        <p:spPr>
          <a:xfrm>
            <a:off x="2018385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 fichier au format .JSON est envoyé à l’API hebergé sur le serveur pythonanywhere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" name="Google Shape;783;p27">
            <a:extLst>
              <a:ext uri="{FF2B5EF4-FFF2-40B4-BE49-F238E27FC236}">
                <a16:creationId xmlns:a16="http://schemas.microsoft.com/office/drawing/2014/main" id="{BB28D438-DE28-F41A-FFE2-E49EABA7627D}"/>
              </a:ext>
            </a:extLst>
          </p:cNvPr>
          <p:cNvSpPr txBox="1"/>
          <p:nvPr/>
        </p:nvSpPr>
        <p:spPr>
          <a:xfrm>
            <a:off x="7079844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Affichage des résultats sur le dashboard adapté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4438A7E1-0F2D-872C-E94B-2B1CB3C23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51" y="381306"/>
            <a:ext cx="8740897" cy="248433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3FB15E4-55E8-FDA6-FFCA-6F510727CA9D}"/>
              </a:ext>
            </a:extLst>
          </p:cNvPr>
          <p:cNvSpPr/>
          <p:nvPr/>
        </p:nvSpPr>
        <p:spPr>
          <a:xfrm>
            <a:off x="2018385" y="4490629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Connexion internet est indispensable </a:t>
            </a:r>
          </a:p>
        </p:txBody>
      </p:sp>
      <p:pic>
        <p:nvPicPr>
          <p:cNvPr id="31" name="Graphique 30" descr="Avertissement avec un remplissage uni">
            <a:extLst>
              <a:ext uri="{FF2B5EF4-FFF2-40B4-BE49-F238E27FC236}">
                <a16:creationId xmlns:a16="http://schemas.microsoft.com/office/drawing/2014/main" id="{D547F8E7-CC00-D19D-E2FE-E27D7BE55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7012" y="4612697"/>
            <a:ext cx="430523" cy="430523"/>
          </a:xfrm>
          <a:prstGeom prst="rect">
            <a:avLst/>
          </a:prstGeom>
        </p:spPr>
      </p:pic>
      <p:pic>
        <p:nvPicPr>
          <p:cNvPr id="32" name="Graphique 31" descr="Avertissement avec un remplissage uni">
            <a:extLst>
              <a:ext uri="{FF2B5EF4-FFF2-40B4-BE49-F238E27FC236}">
                <a16:creationId xmlns:a16="http://schemas.microsoft.com/office/drawing/2014/main" id="{462CF2F5-E1F5-4EDE-5FB8-F75B91ACC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36989" y="4612698"/>
            <a:ext cx="430523" cy="43052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C0B3B452-799C-CF27-F0C8-D6416657C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461" y="0"/>
            <a:ext cx="6702889" cy="562193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2CAEBB5-7682-8A78-BA6E-F2E8A57A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0960"/>
            <a:ext cx="7710900" cy="572700"/>
          </a:xfrm>
        </p:spPr>
        <p:txBody>
          <a:bodyPr/>
          <a:lstStyle/>
          <a:p>
            <a:r>
              <a:rPr lang="fr-FR" dirty="0"/>
              <a:t>Interface d’accueil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63E43C-943F-DF40-94C0-66F22022C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808" y="647700"/>
            <a:ext cx="6363132" cy="34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57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153448"/>
            <a:ext cx="7710900" cy="572700"/>
          </a:xfrm>
        </p:spPr>
        <p:txBody>
          <a:bodyPr/>
          <a:lstStyle/>
          <a:p>
            <a:r>
              <a:rPr lang="en-US" dirty="0"/>
              <a:t>Place aux </a:t>
            </a:r>
            <a:r>
              <a:rPr lang="en-US" dirty="0" err="1"/>
              <a:t>démos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3456" y="615816"/>
            <a:ext cx="5742186" cy="43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7B8B13-C245-98E7-942A-555F3F87E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10" y="93885"/>
            <a:ext cx="7704000" cy="572700"/>
          </a:xfrm>
        </p:spPr>
        <p:txBody>
          <a:bodyPr/>
          <a:lstStyle/>
          <a:p>
            <a:r>
              <a:rPr lang="fr-FR" dirty="0"/>
              <a:t>Test Producteur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A50B1DD-0C55-BDF7-EE3C-6DE34F865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50727">
            <a:off x="638707" y="1064857"/>
            <a:ext cx="2926334" cy="381033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B41C543-3F81-EAB4-4783-7EC3FE01E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92149">
            <a:off x="2505243" y="1047115"/>
            <a:ext cx="2309060" cy="280440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EFF094D-73C4-EF86-185A-CE2A9BDCE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271">
            <a:off x="6157710" y="218453"/>
            <a:ext cx="2354784" cy="388653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17D21F6-E141-D201-F50A-7A727F47D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86441">
            <a:off x="5706541" y="2161722"/>
            <a:ext cx="2347163" cy="27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435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5_dashboard-produ">
            <a:hlinkClick r:id="" action="ppaction://media"/>
            <a:extLst>
              <a:ext uri="{FF2B5EF4-FFF2-40B4-BE49-F238E27FC236}">
                <a16:creationId xmlns:a16="http://schemas.microsoft.com/office/drawing/2014/main" id="{E25BAC1F-8B27-46E7-8BFC-CE38962079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2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3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Présentation</a:t>
            </a:r>
            <a:r>
              <a:rPr lang="en" dirty="0"/>
              <a:t> de l'équipe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Les objectifs pour aujourd'hui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68899" y="2615001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Contexte</a:t>
            </a:r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2968" y="2615001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L’application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6651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Roadmap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6042969" y="3911029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fr-FR" dirty="0"/>
              <a:t>Objectifs</a:t>
            </a:r>
            <a:r>
              <a:rPr lang="en" dirty="0"/>
              <a:t> pour la prochaine fois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7B8B13-C245-98E7-942A-555F3F87E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10" y="93885"/>
            <a:ext cx="7704000" cy="572700"/>
          </a:xfrm>
        </p:spPr>
        <p:txBody>
          <a:bodyPr/>
          <a:lstStyle/>
          <a:p>
            <a:r>
              <a:rPr lang="fr-FR" dirty="0"/>
              <a:t>Test Consommateur </a:t>
            </a:r>
            <a:br>
              <a:rPr lang="fr-FR" dirty="0"/>
            </a:b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6800745-7129-2203-374D-9BE91D0F5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14600">
            <a:off x="473135" y="992637"/>
            <a:ext cx="3201057" cy="280464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A2842ED-8D2C-E544-8477-55B0B7B8A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24888">
            <a:off x="1575684" y="2464887"/>
            <a:ext cx="3620571" cy="225706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E75A0A9-62DC-D4B9-6DF7-7056B2B26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79" y="245148"/>
            <a:ext cx="3428411" cy="214980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2F3D631-1162-02B1-E6D9-58EC49EAF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408" y="2076782"/>
            <a:ext cx="2747682" cy="2450226"/>
          </a:xfrm>
          <a:prstGeom prst="rect">
            <a:avLst/>
          </a:prstGeom>
        </p:spPr>
      </p:pic>
      <p:sp>
        <p:nvSpPr>
          <p:cNvPr id="9" name="Cadre 8">
            <a:extLst>
              <a:ext uri="{FF2B5EF4-FFF2-40B4-BE49-F238E27FC236}">
                <a16:creationId xmlns:a16="http://schemas.microsoft.com/office/drawing/2014/main" id="{5841E731-E79A-77DE-E776-DCAC5D2198E1}"/>
              </a:ext>
            </a:extLst>
          </p:cNvPr>
          <p:cNvSpPr/>
          <p:nvPr/>
        </p:nvSpPr>
        <p:spPr>
          <a:xfrm>
            <a:off x="789039" y="3495368"/>
            <a:ext cx="811161" cy="75216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Cadre 9">
            <a:extLst>
              <a:ext uri="{FF2B5EF4-FFF2-40B4-BE49-F238E27FC236}">
                <a16:creationId xmlns:a16="http://schemas.microsoft.com/office/drawing/2014/main" id="{33FE7918-BC89-4F41-6204-9B6B02844B66}"/>
              </a:ext>
            </a:extLst>
          </p:cNvPr>
          <p:cNvSpPr/>
          <p:nvPr/>
        </p:nvSpPr>
        <p:spPr>
          <a:xfrm rot="20750118">
            <a:off x="5376552" y="1365940"/>
            <a:ext cx="811161" cy="769978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B319D98-8B56-1A14-FA7A-8960B4286BE5}"/>
              </a:ext>
            </a:extLst>
          </p:cNvPr>
          <p:cNvSpPr txBox="1"/>
          <p:nvPr/>
        </p:nvSpPr>
        <p:spPr>
          <a:xfrm>
            <a:off x="5527722" y="1378667"/>
            <a:ext cx="508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rgbClr val="00B05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88455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C09481B-5ED5-F7CD-CA5A-A5A827EF7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273" y="121707"/>
            <a:ext cx="6972904" cy="49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5_dashboard-conso">
            <a:hlinkClick r:id="" action="ppaction://media"/>
            <a:extLst>
              <a:ext uri="{FF2B5EF4-FFF2-40B4-BE49-F238E27FC236}">
                <a16:creationId xmlns:a16="http://schemas.microsoft.com/office/drawing/2014/main" id="{65E1B316-890A-425A-EB4F-44A5F961F1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6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1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7331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Feedbacks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4E9E411-890F-7A3B-DAE8-1F8C045BB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0750" y="19050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08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2921759052"/>
              </p:ext>
            </p:extLst>
          </p:nvPr>
        </p:nvGraphicFramePr>
        <p:xfrm>
          <a:off x="174102" y="51685"/>
          <a:ext cx="8795795" cy="4929906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728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9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30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23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057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23/11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750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Interface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informations, elles sont envoyées au fichier Python qui renvoie la moyenne de ces informations.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Adaptation de la jauge sur le Dashboard qui s’adapte en fonction de la réponse reçue 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Mise en place d’un bouton à cocher afin de choisir le profil de l’utilisateur (consommateur ou producteur)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Masquer les variables non-concernées en fonction du profil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camembert sur le dashboard qui représente la probabilité d’appartenance à chacun des groupes.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Top 3 des variables explicatives les plus contribuantes pour chaque profil.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Elaboration d’une page d’accueil permettant l’explication du produit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l’ordinateur; format des chiffres inscrits.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nouveaux boutons : « Menu » qui permet le retour à la page d’accueil; « Formulaire » qui permet d’ouvrir le formulaire; « Historique » qui affiche l’historique.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Associer la liste déroulante de l’historique du formulaire à l’historique dans le fichier Excel.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d’informations complémentaires sur le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dashboard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: les avertissements de l’Etat par exemple.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Ajouter l’erreur du modèle dans la page d’accueil afin d’avertir l’utilisateur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 : Police d’écriture, couleurs, etc.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0476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Data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 puis conserver selon qui présente une erreur de classification la plus faible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des modèles pénalisés pour la partie du producteur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entre tous les modèles réalisés (initial, AIC, BIC, Ridge, Lasso) pour choisir celui qui minimise l’erreur de classification (optimal)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Utilisation d’un nouveau modèle de classification pour le producteur et le consommateur :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 son erreur de classification par rapport à tous les modèles de régression logistique ordinal réalisés auparavant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du modèle de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 pour la partie consommateur</a:t>
                      </a:r>
                      <a:endParaRPr lang="en-US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Faire des statistiques descriptives concernant la base initiale que l’on a.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Expliquer le découpage de la base test et train.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329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Algorithme</a:t>
                      </a:r>
                      <a:endParaRPr sz="700" b="1" dirty="0" err="1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i="0" u="none" strike="noStrike" cap="none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sym typeface="Figtree"/>
                        </a:rPr>
                        <a:t>Application de la régression logistique ordinale sur le modèle global</a:t>
                      </a:r>
                      <a:endParaRPr lang="en" sz="700" b="0" i="0" u="none" strike="noStrike" cap="none" noProof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producteur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des différents modèles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 : explorez les techniques afin d’améliorer la performance de notre modèle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Changer les fonctions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Private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Declare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Function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en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Private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Declare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PtrSafe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Function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Respecter la syntaxe PEP8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Mettre tous les codes en anglais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Changer les « </a:t>
                      </a:r>
                      <a:r>
                        <a:rPr lang="fr-FR" sz="700" b="0" i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print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 » en « </a:t>
                      </a:r>
                      <a:r>
                        <a:rPr lang="fr-FR" sz="700" b="0" i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log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 »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304438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Objectifs pour la prochaine fois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E0AF4A54-31DA-7624-9452-6AAD7D52A91D}"/>
              </a:ext>
            </a:extLst>
          </p:cNvPr>
          <p:cNvSpPr txBox="1"/>
          <p:nvPr/>
        </p:nvSpPr>
        <p:spPr>
          <a:xfrm>
            <a:off x="1000099" y="870727"/>
            <a:ext cx="8588388" cy="4272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600" b="1" dirty="0">
              <a:solidFill>
                <a:schemeClr val="tx1"/>
              </a:solidFill>
              <a:latin typeface="Geologica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171450" lvl="0" indent="-171450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Améliorer l’aspect esthétique et ergonomique du formulaire </a:t>
            </a:r>
          </a:p>
          <a:p>
            <a:pPr marL="171450" lvl="0" indent="-171450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Geologica" panose="020B0604020202020204" charset="0"/>
                <a:sym typeface="Figtree"/>
              </a:rPr>
              <a:t>Ajouter une option qui adapte le formulaire à l’écran de l’utilisateur </a:t>
            </a:r>
          </a:p>
          <a:p>
            <a:pPr marL="171450" lvl="0" indent="-171450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Geologica" panose="020B0604020202020204" charset="0"/>
                <a:sym typeface="Figtree"/>
              </a:rPr>
              <a:t>Choisir les produits à ramener et à tester pour la soutenance </a:t>
            </a:r>
          </a:p>
          <a:p>
            <a:pPr marL="171450" lvl="0" indent="-171450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Geologica" panose="020B0604020202020204" charset="0"/>
                <a:sym typeface="Figtree"/>
              </a:rPr>
              <a:t>Faire une vidéo de démonstration par prudence </a:t>
            </a:r>
            <a:endParaRPr lang="en-US" sz="1600" dirty="0">
              <a:solidFill>
                <a:schemeClr val="tx1"/>
              </a:solidFill>
              <a:latin typeface="Geologica" panose="020B0604020202020204" charset="0"/>
            </a:endParaRPr>
          </a:p>
          <a:p>
            <a:pPr marL="285750" indent="-285750">
              <a:lnSpc>
                <a:spcPct val="200000"/>
              </a:lnSpc>
              <a:buFont typeface="Calibri"/>
              <a:buChar char="-"/>
            </a:pPr>
            <a:endParaRPr lang="en-US" dirty="0"/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endParaRPr lang="en-US" dirty="0"/>
          </a:p>
        </p:txBody>
      </p:sp>
      <p:pic>
        <p:nvPicPr>
          <p:cNvPr id="2" name="Image 1" descr="Une image contenant cercle, dessin humoristique, capture d’écran, diagramme&#10;&#10;Description générée automatiquement">
            <a:extLst>
              <a:ext uri="{FF2B5EF4-FFF2-40B4-BE49-F238E27FC236}">
                <a16:creationId xmlns:a16="http://schemas.microsoft.com/office/drawing/2014/main" id="{BAB43AA8-9A3E-C028-64B4-C69B579CD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274" y="397112"/>
            <a:ext cx="516468" cy="38735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73" y="1683300"/>
            <a:ext cx="6215002" cy="1776900"/>
          </a:xfrm>
        </p:spPr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3250777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Gouvernance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2;p41">
            <a:extLst>
              <a:ext uri="{FF2B5EF4-FFF2-40B4-BE49-F238E27FC236}">
                <a16:creationId xmlns:a16="http://schemas.microsoft.com/office/drawing/2014/main" id="{6B43976F-01EF-8D52-0A24-F28DE3A50C38}"/>
              </a:ext>
            </a:extLst>
          </p:cNvPr>
          <p:cNvSpPr txBox="1">
            <a:spLocks/>
          </p:cNvSpPr>
          <p:nvPr/>
        </p:nvSpPr>
        <p:spPr>
          <a:xfrm>
            <a:off x="0" y="-3466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Nos objectifs pour ajourd’hui </a:t>
            </a:r>
          </a:p>
        </p:txBody>
      </p:sp>
      <p:pic>
        <p:nvPicPr>
          <p:cNvPr id="7" name="Image 6" descr="Une image contenant cercle, dessin humoristique, capture d’écran, diagramme&#10;&#10;Description générée automatiquement">
            <a:extLst>
              <a:ext uri="{FF2B5EF4-FFF2-40B4-BE49-F238E27FC236}">
                <a16:creationId xmlns:a16="http://schemas.microsoft.com/office/drawing/2014/main" id="{96C456DC-E459-D58C-6EC3-5E530483F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935" y="0"/>
            <a:ext cx="1001065" cy="7507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D60521-0813-3FDE-57D6-85049B8E953C}"/>
              </a:ext>
            </a:extLst>
          </p:cNvPr>
          <p:cNvSpPr txBox="1"/>
          <p:nvPr/>
        </p:nvSpPr>
        <p:spPr>
          <a:xfrm>
            <a:off x="390498" y="125357"/>
            <a:ext cx="8588388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600" b="1" dirty="0">
              <a:solidFill>
                <a:schemeClr val="tx1"/>
              </a:solidFill>
              <a:latin typeface="Geologica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 de nouveaux boutons : « Menu » qui permet le retour à la page d’accueil; « Formulaire » qui permet d’ouvrir le formulaire; « Historique » qui affiche l’historique.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Associer la liste déroulante de l’historique du formulaire à l’historique dans le fichier Excel.</a:t>
            </a: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 d’informations complémentaires sur le </a:t>
            </a:r>
            <a:r>
              <a:rPr lang="fr-FR" sz="1600" b="0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dashboard</a:t>
            </a: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: des recommandations de l’Etat par exemple. </a:t>
            </a:r>
            <a:endParaRPr lang="fr-FR" sz="1600" dirty="0">
              <a:solidFill>
                <a:schemeClr val="tx1"/>
              </a:solidFill>
              <a:latin typeface="Geologica" panose="020B0604020202020204" charset="0"/>
              <a:ea typeface="Figtree"/>
              <a:cs typeface="Figtree"/>
              <a:sym typeface="Figtree"/>
            </a:endParaRP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Ajouter l’erreur du modèle dans la page d’accueil afin d’avertir l’utilisateur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Embellissement esthétique du formulaire : Police d’écriture, couleurs, </a:t>
            </a:r>
            <a:r>
              <a:rPr lang="fr-FR" sz="1600" b="0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etc</a:t>
            </a:r>
            <a:endParaRPr lang="fr-FR" sz="1600" b="0" dirty="0">
              <a:solidFill>
                <a:schemeClr val="tx1"/>
              </a:solidFill>
              <a:latin typeface="Geologica" panose="020B0604020202020204" charset="0"/>
              <a:ea typeface="Figtree"/>
              <a:cs typeface="Figtree"/>
              <a:sym typeface="Figtree"/>
            </a:endParaRP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Optimisation du code : explorez les techniques afin d’améliorer la performance de notre modèle choisi.</a:t>
            </a: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Changer les fonctions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Private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Declare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Function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en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Private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Declare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PtrSafe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Function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tx1"/>
              </a:solidFill>
              <a:latin typeface="Geologica" panose="020B0604020202020204" charset="0"/>
            </a:endParaRP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96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12800" y="1419283"/>
            <a:ext cx="4530907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Image 8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59DF1C22-039C-C894-5942-DDFBFEB8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707" y="1499299"/>
            <a:ext cx="40386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row Red Up · Free vector graphic on Pixabay">
            <a:extLst>
              <a:ext uri="{FF2B5EF4-FFF2-40B4-BE49-F238E27FC236}">
                <a16:creationId xmlns:a16="http://schemas.microsoft.com/office/drawing/2014/main" id="{AA42CEA7-6CC1-AD9C-21DD-3E6D1C1CD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044306">
            <a:off x="7099135" y="1248461"/>
            <a:ext cx="1610830" cy="160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4438185" y="355693"/>
            <a:ext cx="4465814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Dégradé dans les svg - Pédagogie et numérique">
            <a:extLst>
              <a:ext uri="{FF2B5EF4-FFF2-40B4-BE49-F238E27FC236}">
                <a16:creationId xmlns:a16="http://schemas.microsoft.com/office/drawing/2014/main" id="{70BE9D53-723E-8A26-D7CF-5DC2699B4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852" y="1880698"/>
            <a:ext cx="920439" cy="89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16124B7-6011-233F-7CA1-077A3357C188}"/>
              </a:ext>
            </a:extLst>
          </p:cNvPr>
          <p:cNvSpPr txBox="1"/>
          <p:nvPr/>
        </p:nvSpPr>
        <p:spPr>
          <a:xfrm>
            <a:off x="4265576" y="2972299"/>
            <a:ext cx="4465814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28 632 aliments</a:t>
            </a:r>
          </a:p>
          <a:p>
            <a:pPr algn="ctr"/>
            <a:endParaRPr lang="en-US" sz="1600" b="1" dirty="0">
              <a:solidFill>
                <a:schemeClr val="tx1"/>
              </a:solidFill>
              <a:latin typeface="Geologica SemiBold"/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16 variables </a:t>
            </a:r>
            <a:r>
              <a:rPr lang="en-US" sz="1600" b="1" dirty="0" err="1">
                <a:solidFill>
                  <a:schemeClr val="tx1"/>
                </a:solidFill>
                <a:latin typeface="Geologica SemiBold"/>
              </a:rPr>
              <a:t>explicatives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4C91655-0DBE-DAC3-7D6E-A2692EA00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51" y="1040905"/>
            <a:ext cx="3394234" cy="347363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B137543-2745-FC90-4EA8-198D4DAD5618}"/>
              </a:ext>
            </a:extLst>
          </p:cNvPr>
          <p:cNvSpPr txBox="1"/>
          <p:nvPr/>
        </p:nvSpPr>
        <p:spPr>
          <a:xfrm>
            <a:off x="7227522" y="2011876"/>
            <a:ext cx="106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C00000"/>
                </a:solidFill>
                <a:latin typeface="Geologica SemiBold" panose="020B0604020202020204" charset="0"/>
              </a:rPr>
              <a:t>- 45%</a:t>
            </a:r>
          </a:p>
        </p:txBody>
      </p:sp>
    </p:spTree>
    <p:extLst>
      <p:ext uri="{BB962C8B-B14F-4D97-AF65-F5344CB8AC3E}">
        <p14:creationId xmlns:p14="http://schemas.microsoft.com/office/powerpoint/2010/main" val="236882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/>
        </p:nvGraphicFramePr>
        <p:xfrm>
          <a:off x="1076546" y="403887"/>
          <a:ext cx="5004214" cy="4295849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2032414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286196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87829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Kilocalories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2707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Glucides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1029043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9" name="Graphique 8">
            <a:extLst>
              <a:ext uri="{FF2B5EF4-FFF2-40B4-BE49-F238E27FC236}">
                <a16:creationId xmlns:a16="http://schemas.microsoft.com/office/drawing/2014/main" id="{BE0E2FF2-E848-E757-95F4-AC31E3D4A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32868" y="1502581"/>
            <a:ext cx="762005" cy="106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6A1EEAE-AC04-0DB3-8CA3-DCFCDF5319E9}"/>
              </a:ext>
            </a:extLst>
          </p:cNvPr>
          <p:cNvSpPr txBox="1"/>
          <p:nvPr/>
        </p:nvSpPr>
        <p:spPr>
          <a:xfrm>
            <a:off x="890267" y="3257098"/>
            <a:ext cx="7639664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compare tous les modèles pour choisir le meilleur en termes d’erreur de classification.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Régression logistique ordinale VS </a:t>
            </a:r>
            <a:r>
              <a:rPr lang="fr-FR" sz="1200" dirty="0" err="1"/>
              <a:t>Random</a:t>
            </a:r>
            <a:r>
              <a:rPr lang="fr-FR" sz="1200" dirty="0"/>
              <a:t> Forest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décide de conserver le modèle du </a:t>
            </a:r>
            <a:r>
              <a:rPr lang="fr-FR" sz="1200" dirty="0" err="1"/>
              <a:t>Random</a:t>
            </a:r>
            <a:r>
              <a:rPr lang="fr-FR" sz="1200" dirty="0"/>
              <a:t> Forest qui possède une erreur bien moindre que la régression logistique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conserve donc ce modèle pour l’appliquer sur les variables du consommateur (cohérence)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6850E59D-506C-E0E1-C96A-263D35823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500024"/>
              </p:ext>
            </p:extLst>
          </p:nvPr>
        </p:nvGraphicFramePr>
        <p:xfrm>
          <a:off x="1736608" y="303815"/>
          <a:ext cx="5365800" cy="259692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682900">
                  <a:extLst>
                    <a:ext uri="{9D8B030D-6E8A-4147-A177-3AD203B41FA5}">
                      <a16:colId xmlns:a16="http://schemas.microsoft.com/office/drawing/2014/main" val="347859021"/>
                    </a:ext>
                  </a:extLst>
                </a:gridCol>
                <a:gridCol w="2682900">
                  <a:extLst>
                    <a:ext uri="{9D8B030D-6E8A-4147-A177-3AD203B41FA5}">
                      <a16:colId xmlns:a16="http://schemas.microsoft.com/office/drawing/2014/main" val="1150380611"/>
                    </a:ext>
                  </a:extLst>
                </a:gridCol>
              </a:tblGrid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Modèles optimaux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Erreur de classification (en %)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7006574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Initial (global)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26,1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056505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de l’AIC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8557299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du BIC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8528502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Lasso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6891633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Ridge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315136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Producteur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9847937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Consommateur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9861286"/>
                  </a:ext>
                </a:extLst>
              </a:tr>
            </a:tbl>
          </a:graphicData>
        </a:graphic>
      </p:graphicFrame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94C44995-51EF-111F-32F6-2C3459160B46}"/>
              </a:ext>
            </a:extLst>
          </p:cNvPr>
          <p:cNvSpPr/>
          <p:nvPr/>
        </p:nvSpPr>
        <p:spPr>
          <a:xfrm>
            <a:off x="1489495" y="667864"/>
            <a:ext cx="154859" cy="1545694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3BB4AC-37B3-55D7-8B92-CBD6FD129A0F}"/>
              </a:ext>
            </a:extLst>
          </p:cNvPr>
          <p:cNvSpPr txBox="1"/>
          <p:nvPr/>
        </p:nvSpPr>
        <p:spPr>
          <a:xfrm>
            <a:off x="0" y="1110938"/>
            <a:ext cx="1507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Régression logistique ordinale - Producteur</a:t>
            </a:r>
          </a:p>
        </p:txBody>
      </p:sp>
      <p:sp>
        <p:nvSpPr>
          <p:cNvPr id="10" name="Accolade ouvrante 9">
            <a:extLst>
              <a:ext uri="{FF2B5EF4-FFF2-40B4-BE49-F238E27FC236}">
                <a16:creationId xmlns:a16="http://schemas.microsoft.com/office/drawing/2014/main" id="{B83B89A3-7789-CFCF-CB8B-60E28F20F9F7}"/>
              </a:ext>
            </a:extLst>
          </p:cNvPr>
          <p:cNvSpPr/>
          <p:nvPr/>
        </p:nvSpPr>
        <p:spPr>
          <a:xfrm>
            <a:off x="1489494" y="2254412"/>
            <a:ext cx="154859" cy="646331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BA24CCA-19ED-D856-7723-3B3B4CE92E3A}"/>
              </a:ext>
            </a:extLst>
          </p:cNvPr>
          <p:cNvSpPr txBox="1"/>
          <p:nvPr/>
        </p:nvSpPr>
        <p:spPr>
          <a:xfrm>
            <a:off x="272678" y="2420488"/>
            <a:ext cx="1235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Random</a:t>
            </a:r>
            <a:r>
              <a:rPr lang="fr-FR" sz="1200" dirty="0"/>
              <a:t> Forest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9AF748-2110-0AF0-853C-23E1668AD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4732"/>
            <a:ext cx="7704000" cy="572700"/>
          </a:xfrm>
        </p:spPr>
        <p:txBody>
          <a:bodyPr/>
          <a:lstStyle/>
          <a:p>
            <a:pPr algn="ctr"/>
            <a:r>
              <a:rPr lang="fr-FR" sz="2600" dirty="0"/>
              <a:t>Le Random Forest </a:t>
            </a:r>
            <a:r>
              <a:rPr lang="fr-FR" sz="2600"/>
              <a:t>en deux/trois </a:t>
            </a:r>
            <a:r>
              <a:rPr lang="fr-FR" sz="2600" dirty="0"/>
              <a:t>mots branchés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0951438-14AE-65B9-5E12-1A449F9F6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526" y="1356189"/>
            <a:ext cx="2438611" cy="2438611"/>
          </a:xfrm>
          <a:prstGeom prst="rect">
            <a:avLst/>
          </a:prstGeom>
        </p:spPr>
      </p:pic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720394CB-3B82-0166-8699-2C1BEF2042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3133573"/>
              </p:ext>
            </p:extLst>
          </p:nvPr>
        </p:nvGraphicFramePr>
        <p:xfrm>
          <a:off x="-431541" y="731375"/>
          <a:ext cx="6468274" cy="4297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2416124"/>
      </p:ext>
    </p:extLst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1742</TotalTime>
  <Words>1146</Words>
  <Application>Microsoft Office PowerPoint</Application>
  <PresentationFormat>Affichage à l'écran (16:9)</PresentationFormat>
  <Paragraphs>221</Paragraphs>
  <Slides>26</Slides>
  <Notes>9</Notes>
  <HiddenSlides>0</HiddenSlides>
  <MMClips>2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26</vt:i4>
      </vt:variant>
    </vt:vector>
  </HeadingPairs>
  <TitlesOfParts>
    <vt:vector size="39" baseType="lpstr">
      <vt:lpstr>Figtree</vt:lpstr>
      <vt:lpstr>Proxima Nova</vt:lpstr>
      <vt:lpstr>Arial</vt:lpstr>
      <vt:lpstr>Times New Roman</vt:lpstr>
      <vt:lpstr>Aptos Narrow</vt:lpstr>
      <vt:lpstr>Fira Sans Extra Condensed</vt:lpstr>
      <vt:lpstr>Calibri</vt:lpstr>
      <vt:lpstr>Geologica</vt:lpstr>
      <vt:lpstr>Geologica SemiBold</vt:lpstr>
      <vt:lpstr>DM Sans</vt:lpstr>
      <vt:lpstr>Nunito Light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 Random Forest en deux/trois mots branchés</vt:lpstr>
      <vt:lpstr>Une bonne fois pour toutes : loi des grands nombres</vt:lpstr>
      <vt:lpstr>Présentation PowerPoint</vt:lpstr>
      <vt:lpstr>Présentation PowerPoint</vt:lpstr>
      <vt:lpstr>L’application</vt:lpstr>
      <vt:lpstr>L’application</vt:lpstr>
      <vt:lpstr>Présentation PowerPoint</vt:lpstr>
      <vt:lpstr>Interface d’accueil</vt:lpstr>
      <vt:lpstr>Place aux démos !</vt:lpstr>
      <vt:lpstr>Test Producteur </vt:lpstr>
      <vt:lpstr>Présentation PowerPoint</vt:lpstr>
      <vt:lpstr>Test Consommateur  </vt:lpstr>
      <vt:lpstr>Présentation PowerPoint</vt:lpstr>
      <vt:lpstr>Présentation PowerPoint</vt:lpstr>
      <vt:lpstr>Feedbacks</vt:lpstr>
      <vt:lpstr>Présentation PowerPoint</vt:lpstr>
      <vt:lpstr>Objectifs pour la prochaine fois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Alfex 2.0</cp:lastModifiedBy>
  <cp:revision>682</cp:revision>
  <dcterms:modified xsi:type="dcterms:W3CDTF">2023-12-08T08:38:36Z</dcterms:modified>
</cp:coreProperties>
</file>